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0"/>
  </p:notes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B2B2B2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728" autoAdjust="0"/>
  </p:normalViewPr>
  <p:slideViewPr>
    <p:cSldViewPr snapToGrid="0">
      <p:cViewPr varScale="1">
        <p:scale>
          <a:sx n="117" d="100"/>
          <a:sy n="117" d="100"/>
        </p:scale>
        <p:origin x="214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E085931-D065-49DB-ACB7-0349F9FDB9A6}" type="datetimeFigureOut">
              <a:rPr lang="en-US"/>
              <a:pPr>
                <a:defRPr/>
              </a:pPr>
              <a:t>08.Mar.2021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82966E2-8BC3-48CB-AEC3-398978E02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45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6846E-9D0E-4982-AB1D-007EF78A211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92176" y="6245225"/>
            <a:ext cx="28416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1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 dirty="0" smtClean="0"/>
              <a:t>oer.mk</a:t>
            </a:r>
          </a:p>
          <a:p>
            <a:pPr>
              <a:defRPr/>
            </a:pPr>
            <a:r>
              <a:rPr lang="en-US" altLang="en-US" dirty="0" smtClean="0"/>
              <a:t>metamorphosis.org.mk</a:t>
            </a:r>
            <a:br>
              <a:rPr lang="en-US" altLang="en-US" dirty="0" smtClean="0"/>
            </a:b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24640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D1578-9394-4D17-B416-8FBE65C729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92176" y="6245225"/>
            <a:ext cx="28416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1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 dirty="0" smtClean="0"/>
              <a:t>oer.mk</a:t>
            </a:r>
          </a:p>
          <a:p>
            <a:pPr>
              <a:defRPr/>
            </a:pPr>
            <a:r>
              <a:rPr lang="en-US" altLang="en-US" dirty="0" smtClean="0"/>
              <a:t>metamorphosis.org.mk</a:t>
            </a:r>
            <a:br>
              <a:rPr lang="en-US" altLang="en-US" dirty="0" smtClean="0"/>
            </a:b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11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9889" y="274640"/>
            <a:ext cx="1966912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564" y="274640"/>
            <a:ext cx="574992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34E7B-8CFE-4E75-A290-59BAE78987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92176" y="6245225"/>
            <a:ext cx="28416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1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 dirty="0" smtClean="0"/>
              <a:t>oer.mk</a:t>
            </a:r>
          </a:p>
          <a:p>
            <a:pPr>
              <a:defRPr/>
            </a:pPr>
            <a:r>
              <a:rPr lang="en-US" altLang="en-US" dirty="0" smtClean="0"/>
              <a:t>metamorphosis.org.mk</a:t>
            </a:r>
            <a:br>
              <a:rPr lang="en-US" altLang="en-US" dirty="0" smtClean="0"/>
            </a:b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85236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B7E80-6353-4F52-B857-3915B62C4C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92176" y="6245225"/>
            <a:ext cx="28416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1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 dirty="0" smtClean="0"/>
              <a:t>oer.mk</a:t>
            </a:r>
          </a:p>
          <a:p>
            <a:pPr>
              <a:defRPr/>
            </a:pPr>
            <a:r>
              <a:rPr lang="en-US" altLang="en-US" dirty="0" smtClean="0"/>
              <a:t>metamorphosis.org.mk</a:t>
            </a:r>
            <a:br>
              <a:rPr lang="en-US" altLang="en-US" dirty="0" smtClean="0"/>
            </a:b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3045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2ADD8-CBA4-45FE-A409-C696397187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92176" y="6245225"/>
            <a:ext cx="28416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1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 dirty="0" smtClean="0"/>
              <a:t>oer.mk</a:t>
            </a:r>
          </a:p>
          <a:p>
            <a:pPr>
              <a:defRPr/>
            </a:pPr>
            <a:r>
              <a:rPr lang="en-US" altLang="en-US" dirty="0" smtClean="0"/>
              <a:t>metamorphosis.org.mk</a:t>
            </a:r>
            <a:br>
              <a:rPr lang="en-US" altLang="en-US" dirty="0" smtClean="0"/>
            </a:b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4295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3464" y="1600202"/>
            <a:ext cx="374967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538" y="1600202"/>
            <a:ext cx="375126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01CDA-1CDA-4E3D-90CE-07D7F6A01B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892176" y="6245225"/>
            <a:ext cx="28416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1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 dirty="0" smtClean="0"/>
              <a:t>oer.mk</a:t>
            </a:r>
          </a:p>
          <a:p>
            <a:pPr>
              <a:defRPr/>
            </a:pPr>
            <a:r>
              <a:rPr lang="en-US" altLang="en-US" dirty="0" smtClean="0"/>
              <a:t>metamorphosis.org.mk</a:t>
            </a:r>
            <a:br>
              <a:rPr lang="en-US" altLang="en-US" dirty="0" smtClean="0"/>
            </a:b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1820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C7331-59BC-4DE5-B34A-CB0E809B97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892176" y="6245225"/>
            <a:ext cx="28416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1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 dirty="0" smtClean="0"/>
              <a:t>oer.mk</a:t>
            </a:r>
          </a:p>
          <a:p>
            <a:pPr>
              <a:defRPr/>
            </a:pPr>
            <a:r>
              <a:rPr lang="en-US" altLang="en-US" dirty="0" smtClean="0"/>
              <a:t>metamorphosis.org.mk</a:t>
            </a:r>
            <a:br>
              <a:rPr lang="en-US" altLang="en-US" dirty="0" smtClean="0"/>
            </a:b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116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EF532-AD50-4CC4-B024-0D7273DB40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92176" y="6245225"/>
            <a:ext cx="28416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1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 dirty="0" smtClean="0"/>
              <a:t>oer.mk</a:t>
            </a:r>
          </a:p>
          <a:p>
            <a:pPr>
              <a:defRPr/>
            </a:pPr>
            <a:r>
              <a:rPr lang="en-US" altLang="en-US" dirty="0" smtClean="0"/>
              <a:t>metamorphosis.org.mk</a:t>
            </a:r>
            <a:br>
              <a:rPr lang="en-US" altLang="en-US" dirty="0" smtClean="0"/>
            </a:b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969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35A59-ABE1-40E8-8ED7-14371004EB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92176" y="6245225"/>
            <a:ext cx="28416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1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 dirty="0" smtClean="0"/>
              <a:t>oer.mk</a:t>
            </a:r>
          </a:p>
          <a:p>
            <a:pPr>
              <a:defRPr/>
            </a:pPr>
            <a:r>
              <a:rPr lang="en-US" altLang="en-US" dirty="0" smtClean="0"/>
              <a:t>metamorphosis.org.mk</a:t>
            </a:r>
            <a:br>
              <a:rPr lang="en-US" altLang="en-US" dirty="0" smtClean="0"/>
            </a:b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323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75993-5ED7-4249-996F-10C1083178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892176" y="6245225"/>
            <a:ext cx="28416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1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 dirty="0" smtClean="0"/>
              <a:t>oer.mk</a:t>
            </a:r>
          </a:p>
          <a:p>
            <a:pPr>
              <a:defRPr/>
            </a:pPr>
            <a:r>
              <a:rPr lang="en-US" altLang="en-US" dirty="0" smtClean="0"/>
              <a:t>metamorphosis.org.mk</a:t>
            </a:r>
            <a:br>
              <a:rPr lang="en-US" altLang="en-US" dirty="0" smtClean="0"/>
            </a:b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9181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4DE05-A116-4ACF-94AF-0BC58F8D6A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892176" y="6245225"/>
            <a:ext cx="28416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1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 dirty="0" smtClean="0"/>
              <a:t>oer.mk</a:t>
            </a:r>
          </a:p>
          <a:p>
            <a:pPr>
              <a:defRPr/>
            </a:pPr>
            <a:r>
              <a:rPr lang="en-US" altLang="en-US" dirty="0" smtClean="0"/>
              <a:t>metamorphosis.org.mk</a:t>
            </a:r>
            <a:br>
              <a:rPr lang="en-US" altLang="en-US" dirty="0" smtClean="0"/>
            </a:b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12876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7564" y="274638"/>
            <a:ext cx="78692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3464" y="1600202"/>
            <a:ext cx="765333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92176" y="6245225"/>
            <a:ext cx="28416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1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 dirty="0" smtClean="0"/>
              <a:t>oer.mk</a:t>
            </a:r>
          </a:p>
          <a:p>
            <a:pPr>
              <a:defRPr/>
            </a:pPr>
            <a:r>
              <a:rPr lang="en-US" altLang="en-US" dirty="0" smtClean="0"/>
              <a:t>metamorphosis.org.mk</a:t>
            </a:r>
            <a:br>
              <a:rPr lang="en-US" altLang="en-US" dirty="0" smtClean="0"/>
            </a:br>
            <a:endParaRPr lang="en-US" altLang="en-US" dirty="0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73514" y="6245225"/>
            <a:ext cx="20462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AC48F3C-739F-4428-8C29-1498B07CD9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 userDrawn="1"/>
        </p:nvGraphicFramePr>
        <p:xfrm>
          <a:off x="1" y="0"/>
          <a:ext cx="892175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CorelDRAW" r:id="rId14" imgW="954377" imgH="7331817" progId="CorelDRAW.Graphic.12">
                  <p:embed/>
                </p:oleObj>
              </mc:Choice>
              <mc:Fallback>
                <p:oleObj name="CorelDRAW" r:id="rId14" imgW="954377" imgH="7331817" progId="CorelDRAW.Graphic.1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892175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 userDrawn="1"/>
        </p:nvGraphicFramePr>
        <p:xfrm>
          <a:off x="5489576" y="4000500"/>
          <a:ext cx="3654425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CorelDRAW" r:id="rId16" imgW="3653982" imgH="2856721" progId="CorelDRAW.Graphic.12">
                  <p:embed/>
                </p:oleObj>
              </mc:Choice>
              <mc:Fallback>
                <p:oleObj name="CorelDRAW" r:id="rId16" imgW="3653982" imgH="2856721" progId="CorelDRAW.Graphic.1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9576" y="4000500"/>
                        <a:ext cx="3654425" cy="285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882650" y="1165225"/>
            <a:ext cx="7772400" cy="76200"/>
          </a:xfrm>
          <a:prstGeom prst="rect">
            <a:avLst/>
          </a:prstGeom>
          <a:gradFill rotWithShape="1">
            <a:gsLst>
              <a:gs pos="0">
                <a:srgbClr val="606060"/>
              </a:gs>
              <a:gs pos="100000">
                <a:srgbClr val="B2B2B2">
                  <a:alpha val="1700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309" y="274638"/>
            <a:ext cx="1783492" cy="66881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FF66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6600"/>
          </a:solidFill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6600"/>
          </a:solidFill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6600"/>
          </a:solidFill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6600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FF6600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FF6600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FF6600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FF6600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oer.mk</a:t>
            </a:r>
          </a:p>
          <a:p>
            <a:pPr>
              <a:defRPr/>
            </a:pPr>
            <a:r>
              <a:rPr lang="en-US" altLang="en-US" smtClean="0"/>
              <a:t>metamorphosis.org.mk</a:t>
            </a:r>
            <a:br>
              <a:rPr lang="en-US" altLang="en-US" smtClean="0"/>
            </a:br>
            <a:endParaRPr lang="en-US" alt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62808" y="1940047"/>
            <a:ext cx="6858000" cy="2387600"/>
          </a:xfrm>
        </p:spPr>
        <p:txBody>
          <a:bodyPr anchor="ctr"/>
          <a:lstStyle/>
          <a:p>
            <a:pPr eaLnBrk="1" hangingPunct="1"/>
            <a:r>
              <a:rPr lang="tr-TR" altLang="en-US" sz="3600" dirty="0" smtClean="0"/>
              <a:t>Çevrimiçi Belgelerin Güvenli Şekilde Paylaşılması ve Kullanılması</a:t>
            </a:r>
            <a:endParaRPr lang="en-US" altLang="en-US" sz="3600" dirty="0"/>
          </a:p>
        </p:txBody>
      </p:sp>
      <p:sp>
        <p:nvSpPr>
          <p:cNvPr id="2" name="Rectangle 1"/>
          <p:cNvSpPr/>
          <p:nvPr/>
        </p:nvSpPr>
        <p:spPr>
          <a:xfrm>
            <a:off x="1662545" y="456337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Filip Neşkoski</a:t>
            </a:r>
            <a:endParaRPr lang="mk-MK" dirty="0" smtClean="0"/>
          </a:p>
          <a:p>
            <a:r>
              <a:rPr lang="tr-TR" dirty="0" smtClean="0"/>
              <a:t>Metamorfozis Vakfı</a:t>
            </a:r>
            <a:endParaRPr lang="mk-MK" dirty="0" smtClean="0"/>
          </a:p>
          <a:p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70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176" y="151546"/>
            <a:ext cx="7869237" cy="11430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tr-TR" sz="2800" dirty="0" smtClean="0"/>
              <a:t>Bulut çözümleri kullanımında riskler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176" y="2721786"/>
            <a:ext cx="5015644" cy="2532183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B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en-US" dirty="0" err="1"/>
              <a:t>hizmete</a:t>
            </a:r>
            <a:r>
              <a:rPr lang="en-US" dirty="0"/>
              <a:t> </a:t>
            </a:r>
            <a:r>
              <a:rPr lang="en-US" dirty="0" err="1" smtClean="0"/>
              <a:t>erişim</a:t>
            </a:r>
            <a:r>
              <a:rPr lang="en-US" dirty="0" smtClean="0"/>
              <a:t> </a:t>
            </a:r>
            <a:r>
              <a:rPr lang="tr-TR" dirty="0" smtClean="0"/>
              <a:t>için verilerinizi sağlamanız amacıyla sizi </a:t>
            </a:r>
            <a:r>
              <a:rPr lang="en-US" dirty="0" err="1" smtClean="0"/>
              <a:t>ikna</a:t>
            </a:r>
            <a:r>
              <a:rPr lang="en-US" dirty="0" smtClean="0"/>
              <a:t> </a:t>
            </a:r>
            <a:r>
              <a:rPr lang="en-US" dirty="0" err="1"/>
              <a:t>etmek</a:t>
            </a:r>
            <a:r>
              <a:rPr lang="en-US" dirty="0"/>
              <a:t> </a:t>
            </a:r>
            <a:r>
              <a:rPr lang="tr-TR" dirty="0" smtClean="0"/>
              <a:t>doğrultusunda e-iletişiminizi</a:t>
            </a:r>
            <a:r>
              <a:rPr lang="en-US" dirty="0" smtClean="0"/>
              <a:t> </a:t>
            </a:r>
            <a:r>
              <a:rPr lang="en-US" dirty="0" err="1"/>
              <a:t>kullanırlar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oer.mk</a:t>
            </a:r>
          </a:p>
          <a:p>
            <a:pPr>
              <a:defRPr/>
            </a:pPr>
            <a:r>
              <a:rPr lang="en-US" altLang="en-US" smtClean="0"/>
              <a:t>metamorphosis.org.mk</a:t>
            </a:r>
            <a:br>
              <a:rPr lang="en-US" altLang="en-US" smtClean="0"/>
            </a:br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869" y="2699242"/>
            <a:ext cx="1894096" cy="189409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70952" y="1282806"/>
            <a:ext cx="52549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smtClean="0">
                <a:solidFill>
                  <a:srgbClr val="FF6600"/>
                </a:solidFill>
              </a:rPr>
              <a:t>Phishing (Oltalama) saldırıları</a:t>
            </a:r>
            <a:endParaRPr lang="en-US" sz="2800" b="1" dirty="0" smtClean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7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176" y="151546"/>
            <a:ext cx="7869237" cy="11430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tr-TR" sz="2800" dirty="0"/>
              <a:t>Bulut çözümleri kullanımında riskler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176" y="2817875"/>
            <a:ext cx="5217707" cy="2173776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Bulutta</a:t>
            </a:r>
            <a:r>
              <a:rPr lang="en-US" dirty="0"/>
              <a:t> </a:t>
            </a:r>
            <a:r>
              <a:rPr lang="en-US" dirty="0" err="1"/>
              <a:t>depoladığınız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paylaştığınız</a:t>
            </a:r>
            <a:r>
              <a:rPr lang="en-US" dirty="0"/>
              <a:t> </a:t>
            </a:r>
            <a:r>
              <a:rPr lang="en-US" dirty="0" err="1"/>
              <a:t>belgelere</a:t>
            </a:r>
            <a:r>
              <a:rPr lang="en-US" dirty="0"/>
              <a:t> </a:t>
            </a:r>
            <a:r>
              <a:rPr lang="en-US" dirty="0" err="1"/>
              <a:t>nüfuz</a:t>
            </a:r>
            <a:r>
              <a:rPr lang="en-US" dirty="0"/>
              <a:t> </a:t>
            </a:r>
            <a:r>
              <a:rPr lang="en-US" dirty="0" err="1"/>
              <a:t>edebilmesi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cihazınızı</a:t>
            </a:r>
            <a:r>
              <a:rPr lang="en-US" dirty="0"/>
              <a:t> </a:t>
            </a:r>
            <a:r>
              <a:rPr lang="tr-TR" dirty="0" smtClean="0"/>
              <a:t>bulaştırır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oer.mk</a:t>
            </a:r>
          </a:p>
          <a:p>
            <a:pPr>
              <a:defRPr/>
            </a:pPr>
            <a:r>
              <a:rPr lang="en-US" altLang="en-US" smtClean="0"/>
              <a:t>metamorphosis.org.mk</a:t>
            </a:r>
            <a:br>
              <a:rPr lang="en-US" altLang="en-US" smtClean="0"/>
            </a:br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4047189" y="1322825"/>
            <a:ext cx="13436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smtClean="0">
                <a:solidFill>
                  <a:srgbClr val="FF6600"/>
                </a:solidFill>
              </a:rPr>
              <a:t>Molver</a:t>
            </a:r>
            <a:endParaRPr lang="en-US" sz="2800" b="1" dirty="0">
              <a:solidFill>
                <a:srgbClr val="FF66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938" y="2788850"/>
            <a:ext cx="1770409" cy="1770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43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176" y="151546"/>
            <a:ext cx="7869237" cy="11430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tr-TR" sz="2800" dirty="0"/>
              <a:t>Bulut çözümleri kullanımında riskler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839" y="2581105"/>
            <a:ext cx="5176143" cy="278891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Ph</a:t>
            </a:r>
            <a:r>
              <a:rPr lang="tr-TR" dirty="0" smtClean="0"/>
              <a:t>ishing </a:t>
            </a:r>
            <a:r>
              <a:rPr lang="en-US" dirty="0" err="1" smtClean="0"/>
              <a:t>saldırıları</a:t>
            </a:r>
            <a:r>
              <a:rPr lang="en-US" dirty="0" smtClean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tr-TR" dirty="0" smtClean="0"/>
              <a:t>molver gibi </a:t>
            </a:r>
            <a:r>
              <a:rPr lang="en-US" dirty="0" err="1" smtClean="0"/>
              <a:t>saldırı</a:t>
            </a:r>
            <a:r>
              <a:rPr lang="en-US" dirty="0" smtClean="0"/>
              <a:t> </a:t>
            </a:r>
            <a:r>
              <a:rPr lang="en-US" dirty="0" err="1" smtClean="0"/>
              <a:t>vektörleri</a:t>
            </a:r>
            <a:r>
              <a:rPr lang="tr-TR" dirty="0" smtClean="0"/>
              <a:t> </a:t>
            </a:r>
            <a:r>
              <a:rPr lang="en-US" dirty="0" err="1" smtClean="0"/>
              <a:t>kullanı</a:t>
            </a:r>
            <a:r>
              <a:rPr lang="tr-TR" dirty="0" smtClean="0"/>
              <a:t>rlar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cihazınızın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bulut</a:t>
            </a:r>
            <a:r>
              <a:rPr lang="en-US" dirty="0"/>
              <a:t> </a:t>
            </a:r>
            <a:r>
              <a:rPr lang="en-US" dirty="0" err="1"/>
              <a:t>alanınızın</a:t>
            </a:r>
            <a:r>
              <a:rPr lang="en-US" dirty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içeriğini</a:t>
            </a:r>
            <a:r>
              <a:rPr lang="en-US" dirty="0"/>
              <a:t> </a:t>
            </a:r>
            <a:r>
              <a:rPr lang="en-US" dirty="0" err="1" smtClean="0"/>
              <a:t>şifrele</a:t>
            </a:r>
            <a:r>
              <a:rPr lang="tr-TR" dirty="0" smtClean="0"/>
              <a:t>rler</a:t>
            </a:r>
            <a:r>
              <a:rPr lang="en-US" dirty="0" smtClean="0"/>
              <a:t>! </a:t>
            </a:r>
            <a:r>
              <a:rPr lang="en-US" dirty="0" err="1"/>
              <a:t>Verileri</a:t>
            </a:r>
            <a:r>
              <a:rPr lang="en-US" dirty="0"/>
              <a:t> </a:t>
            </a:r>
            <a:r>
              <a:rPr lang="en-US" dirty="0" err="1"/>
              <a:t>kurtarmak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 smtClean="0"/>
              <a:t>saldır</a:t>
            </a:r>
            <a:r>
              <a:rPr lang="tr-TR" dirty="0" smtClean="0"/>
              <a:t>ıyı yapana</a:t>
            </a:r>
            <a:r>
              <a:rPr lang="en-US" dirty="0" smtClean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/>
              <a:t>yapmanız</a:t>
            </a:r>
            <a:r>
              <a:rPr lang="en-US" dirty="0"/>
              <a:t> </a:t>
            </a:r>
            <a:r>
              <a:rPr lang="en-US" dirty="0" err="1" smtClean="0"/>
              <a:t>gerekir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oer.mk</a:t>
            </a:r>
          </a:p>
          <a:p>
            <a:pPr>
              <a:defRPr/>
            </a:pPr>
            <a:r>
              <a:rPr lang="en-US" altLang="en-US" smtClean="0"/>
              <a:t>metamorphosis.org.mk</a:t>
            </a:r>
            <a:br>
              <a:rPr lang="en-US" altLang="en-US" smtClean="0"/>
            </a:br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3016110" y="1294546"/>
            <a:ext cx="41184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6600"/>
                </a:solidFill>
              </a:rPr>
              <a:t>Ransomware</a:t>
            </a:r>
            <a:r>
              <a:rPr lang="mk-MK" sz="2800" b="1" dirty="0">
                <a:solidFill>
                  <a:srgbClr val="FF6600"/>
                </a:solidFill>
              </a:rPr>
              <a:t> </a:t>
            </a:r>
            <a:r>
              <a:rPr lang="tr-TR" sz="2800" b="1" dirty="0" smtClean="0">
                <a:solidFill>
                  <a:srgbClr val="FF6600"/>
                </a:solidFill>
              </a:rPr>
              <a:t>saldırıları</a:t>
            </a:r>
            <a:endParaRPr lang="en-US" sz="2800" b="1" dirty="0">
              <a:solidFill>
                <a:srgbClr val="FF66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917" y="2581105"/>
            <a:ext cx="2003641" cy="20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031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176" y="151546"/>
            <a:ext cx="7869237" cy="1143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tr-TR" sz="2800" dirty="0"/>
              <a:t>Bulut çözümleri kullanımında riskler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175" y="2664233"/>
            <a:ext cx="4926733" cy="331262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Buluttaki</a:t>
            </a:r>
            <a:r>
              <a:rPr lang="en-US" dirty="0"/>
              <a:t> </a:t>
            </a:r>
            <a:r>
              <a:rPr lang="en-US" dirty="0" err="1"/>
              <a:t>veriler</a:t>
            </a:r>
            <a:r>
              <a:rPr lang="en-US" dirty="0"/>
              <a:t>, </a:t>
            </a:r>
            <a:r>
              <a:rPr lang="en-US" dirty="0" err="1"/>
              <a:t>değiştirme</a:t>
            </a:r>
            <a:r>
              <a:rPr lang="en-US" dirty="0"/>
              <a:t> </a:t>
            </a:r>
            <a:r>
              <a:rPr lang="en-US" dirty="0" err="1"/>
              <a:t>hakkı</a:t>
            </a:r>
            <a:r>
              <a:rPr lang="en-US" dirty="0"/>
              <a:t> </a:t>
            </a:r>
            <a:r>
              <a:rPr lang="en-US" dirty="0" err="1"/>
              <a:t>verdiğiniz</a:t>
            </a:r>
            <a:r>
              <a:rPr lang="en-US" dirty="0"/>
              <a:t> </a:t>
            </a:r>
            <a:r>
              <a:rPr lang="en-US" dirty="0" err="1"/>
              <a:t>herhangi</a:t>
            </a:r>
            <a:r>
              <a:rPr lang="en-US" dirty="0"/>
              <a:t> </a:t>
            </a:r>
            <a:r>
              <a:rPr lang="en-US" dirty="0" err="1"/>
              <a:t>biri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silinebilir</a:t>
            </a:r>
            <a:r>
              <a:rPr lang="en-US" dirty="0"/>
              <a:t>. </a:t>
            </a:r>
            <a:r>
              <a:rPr lang="en-US" dirty="0" err="1"/>
              <a:t>Bulut</a:t>
            </a:r>
            <a:r>
              <a:rPr lang="en-US" dirty="0"/>
              <a:t> </a:t>
            </a:r>
            <a:r>
              <a:rPr lang="en-US" dirty="0" err="1"/>
              <a:t>verileri</a:t>
            </a:r>
            <a:r>
              <a:rPr lang="en-US" dirty="0"/>
              <a:t> </a:t>
            </a:r>
            <a:r>
              <a:rPr lang="en-US" dirty="0" err="1"/>
              <a:t>yedek</a:t>
            </a:r>
            <a:r>
              <a:rPr lang="en-US" dirty="0"/>
              <a:t> </a:t>
            </a:r>
            <a:r>
              <a:rPr lang="tr-TR" dirty="0" smtClean="0"/>
              <a:t>kopya (backup) </a:t>
            </a:r>
            <a:r>
              <a:rPr lang="en-US" dirty="0" err="1" smtClean="0"/>
              <a:t>değildir</a:t>
            </a:r>
            <a:r>
              <a:rPr lang="en-US" dirty="0"/>
              <a:t>!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oer.mk</a:t>
            </a:r>
          </a:p>
          <a:p>
            <a:pPr>
              <a:defRPr/>
            </a:pPr>
            <a:r>
              <a:rPr lang="en-US" altLang="en-US" smtClean="0"/>
              <a:t>metamorphosis.org.mk</a:t>
            </a:r>
            <a:br>
              <a:rPr lang="en-US" altLang="en-US" smtClean="0"/>
            </a:br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3556377" y="1294546"/>
            <a:ext cx="18624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smtClean="0">
                <a:solidFill>
                  <a:srgbClr val="FF6600"/>
                </a:solidFill>
              </a:rPr>
              <a:t>Veri kaybı</a:t>
            </a:r>
            <a:endParaRPr lang="mk-MK" sz="2800" b="1" dirty="0">
              <a:solidFill>
                <a:srgbClr val="FF66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536" y="2760792"/>
            <a:ext cx="2458877" cy="2458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954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23" y="675830"/>
            <a:ext cx="7869237" cy="596016"/>
          </a:xfrm>
        </p:spPr>
        <p:txBody>
          <a:bodyPr/>
          <a:lstStyle/>
          <a:p>
            <a:r>
              <a:rPr lang="en-US" sz="2800" dirty="0" err="1" smtClean="0"/>
              <a:t>Riskler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nasıl</a:t>
            </a:r>
            <a:r>
              <a:rPr lang="en-US" sz="2800" dirty="0"/>
              <a:t> </a:t>
            </a:r>
            <a:r>
              <a:rPr lang="en-US" sz="2800" dirty="0" err="1" smtClean="0"/>
              <a:t>azalt</a:t>
            </a:r>
            <a:r>
              <a:rPr lang="tr-TR" sz="2800" dirty="0" smtClean="0"/>
              <a:t>abilirsiniz</a:t>
            </a:r>
            <a:r>
              <a:rPr lang="en-US" sz="2800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oer.mk</a:t>
            </a:r>
          </a:p>
          <a:p>
            <a:pPr>
              <a:defRPr/>
            </a:pPr>
            <a:r>
              <a:rPr lang="en-US" altLang="en-US" smtClean="0"/>
              <a:t>metamorphosis.org.mk</a:t>
            </a:r>
            <a:br>
              <a:rPr lang="en-US" altLang="en-US" smtClean="0"/>
            </a:br>
            <a:endParaRPr lang="en-US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92176" y="1446415"/>
            <a:ext cx="7628196" cy="4671752"/>
          </a:xfrm>
        </p:spPr>
        <p:txBody>
          <a:bodyPr/>
          <a:lstStyle/>
          <a:p>
            <a:pPr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en-US" dirty="0"/>
              <a:t>MFA (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faktörlü</a:t>
            </a:r>
            <a:r>
              <a:rPr lang="en-US" dirty="0"/>
              <a:t> </a:t>
            </a:r>
            <a:r>
              <a:rPr lang="en-US" dirty="0" err="1"/>
              <a:t>kimlik</a:t>
            </a:r>
            <a:r>
              <a:rPr lang="en-US" dirty="0"/>
              <a:t> </a:t>
            </a:r>
            <a:r>
              <a:rPr lang="en-US" dirty="0" err="1"/>
              <a:t>doğrulama</a:t>
            </a:r>
            <a:r>
              <a:rPr lang="en-US" dirty="0"/>
              <a:t>) </a:t>
            </a:r>
            <a:r>
              <a:rPr lang="en-US" dirty="0" err="1"/>
              <a:t>kullanın</a:t>
            </a:r>
            <a:endParaRPr lang="en-US" dirty="0"/>
          </a:p>
          <a:p>
            <a:pPr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en-US" dirty="0" err="1"/>
              <a:t>Yasal</a:t>
            </a:r>
            <a:r>
              <a:rPr lang="en-US" dirty="0"/>
              <a:t> </a:t>
            </a:r>
            <a:r>
              <a:rPr lang="en-US" dirty="0" err="1"/>
              <a:t>yazılım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antivirüs</a:t>
            </a:r>
            <a:r>
              <a:rPr lang="en-US" dirty="0"/>
              <a:t> </a:t>
            </a:r>
            <a:r>
              <a:rPr lang="en-US" dirty="0" err="1"/>
              <a:t>kullanın</a:t>
            </a:r>
            <a:endParaRPr lang="en-US" dirty="0"/>
          </a:p>
          <a:p>
            <a:pPr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en-US" dirty="0" err="1"/>
              <a:t>Bulutta</a:t>
            </a:r>
            <a:r>
              <a:rPr lang="en-US" dirty="0"/>
              <a:t> </a:t>
            </a:r>
            <a:r>
              <a:rPr lang="en-US" dirty="0" err="1"/>
              <a:t>paylaştığınız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depoladığınız</a:t>
            </a:r>
            <a:r>
              <a:rPr lang="en-US" dirty="0"/>
              <a:t> </a:t>
            </a:r>
            <a:r>
              <a:rPr lang="en-US" dirty="0" err="1"/>
              <a:t>verilerin</a:t>
            </a:r>
            <a:r>
              <a:rPr lang="en-US" dirty="0"/>
              <a:t> her zaman </a:t>
            </a:r>
            <a:r>
              <a:rPr lang="en-US" dirty="0" err="1"/>
              <a:t>yedeğini</a:t>
            </a:r>
            <a:r>
              <a:rPr lang="en-US" dirty="0"/>
              <a:t> </a:t>
            </a:r>
            <a:r>
              <a:rPr lang="en-US" dirty="0" err="1"/>
              <a:t>alın</a:t>
            </a:r>
            <a:endParaRPr lang="en-US" dirty="0"/>
          </a:p>
          <a:p>
            <a:pPr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en-US" dirty="0" err="1"/>
              <a:t>Yapabiliyorsanız</a:t>
            </a:r>
            <a:r>
              <a:rPr lang="en-US" dirty="0"/>
              <a:t> </a:t>
            </a:r>
            <a:r>
              <a:rPr lang="en-US" dirty="0" err="1"/>
              <a:t>verileri</a:t>
            </a:r>
            <a:r>
              <a:rPr lang="en-US" dirty="0"/>
              <a:t> </a:t>
            </a:r>
            <a:r>
              <a:rPr lang="en-US" dirty="0" err="1"/>
              <a:t>şifreleyin</a:t>
            </a:r>
            <a:endParaRPr lang="en-US" dirty="0"/>
          </a:p>
          <a:p>
            <a:pPr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en-US" dirty="0" err="1"/>
              <a:t>Verilerinizi</a:t>
            </a:r>
            <a:r>
              <a:rPr lang="en-US" dirty="0"/>
              <a:t> </a:t>
            </a:r>
            <a:r>
              <a:rPr lang="en-US" dirty="0" err="1"/>
              <a:t>kimlerle</a:t>
            </a:r>
            <a:r>
              <a:rPr lang="en-US" dirty="0"/>
              <a:t> </a:t>
            </a:r>
            <a:r>
              <a:rPr lang="en-US" dirty="0" err="1"/>
              <a:t>paylaştığınıza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onlara</a:t>
            </a:r>
            <a:r>
              <a:rPr lang="en-US" dirty="0"/>
              <a:t> </a:t>
            </a:r>
            <a:r>
              <a:rPr lang="en-US" dirty="0" err="1"/>
              <a:t>hangi</a:t>
            </a:r>
            <a:r>
              <a:rPr lang="en-US" dirty="0"/>
              <a:t> </a:t>
            </a:r>
            <a:r>
              <a:rPr lang="en-US" dirty="0" err="1"/>
              <a:t>hakları</a:t>
            </a:r>
            <a:r>
              <a:rPr lang="en-US" dirty="0"/>
              <a:t> </a:t>
            </a:r>
            <a:r>
              <a:rPr lang="en-US" dirty="0" err="1"/>
              <a:t>verdiğinize</a:t>
            </a:r>
            <a:r>
              <a:rPr lang="en-US" dirty="0"/>
              <a:t> </a:t>
            </a:r>
            <a:r>
              <a:rPr lang="en-US" dirty="0" err="1"/>
              <a:t>dikkat</a:t>
            </a:r>
            <a:r>
              <a:rPr lang="en-US" dirty="0"/>
              <a:t> </a:t>
            </a:r>
            <a:r>
              <a:rPr lang="en-US" dirty="0" err="1"/>
              <a:t>edin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77191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23" y="675830"/>
            <a:ext cx="7869237" cy="596016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800" dirty="0" err="1"/>
              <a:t>Dijital</a:t>
            </a:r>
            <a:r>
              <a:rPr lang="en-US" sz="2800" dirty="0"/>
              <a:t> </a:t>
            </a:r>
            <a:r>
              <a:rPr lang="en-US" sz="2800" dirty="0" err="1"/>
              <a:t>güvenlik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yönergeler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araçlar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oer.mk</a:t>
            </a:r>
          </a:p>
          <a:p>
            <a:pPr>
              <a:defRPr/>
            </a:pPr>
            <a:r>
              <a:rPr lang="en-US" altLang="en-US" smtClean="0"/>
              <a:t>metamorphosis.org.mk</a:t>
            </a:r>
            <a:br>
              <a:rPr lang="en-US" altLang="en-US" smtClean="0"/>
            </a:br>
            <a:endParaRPr lang="en-US" alt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69" y="1461566"/>
            <a:ext cx="2165399" cy="4525963"/>
          </a:xfrm>
        </p:spPr>
      </p:pic>
      <p:sp>
        <p:nvSpPr>
          <p:cNvPr id="6" name="TextBox 5"/>
          <p:cNvSpPr txBox="1"/>
          <p:nvPr/>
        </p:nvSpPr>
        <p:spPr>
          <a:xfrm>
            <a:off x="4082936" y="1647832"/>
            <a:ext cx="38333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Dijital</a:t>
            </a:r>
            <a:r>
              <a:rPr lang="en-US" sz="2800" dirty="0"/>
              <a:t> </a:t>
            </a:r>
            <a:r>
              <a:rPr lang="en-US" sz="2800" dirty="0" err="1"/>
              <a:t>güvenliğinizi</a:t>
            </a:r>
            <a:r>
              <a:rPr lang="en-US" sz="2800" dirty="0"/>
              <a:t> </a:t>
            </a:r>
            <a:r>
              <a:rPr lang="en-US" sz="2800" dirty="0" err="1" smtClean="0"/>
              <a:t>artır</a:t>
            </a:r>
            <a:r>
              <a:rPr lang="tr-TR" sz="2800" dirty="0" smtClean="0"/>
              <a:t>acak </a:t>
            </a:r>
            <a:r>
              <a:rPr lang="en-US" sz="2800" dirty="0" smtClean="0"/>
              <a:t>10 </a:t>
            </a:r>
            <a:r>
              <a:rPr lang="en-US" sz="2800" dirty="0" err="1"/>
              <a:t>faydalı</a:t>
            </a:r>
            <a:r>
              <a:rPr lang="en-US" sz="2800" dirty="0"/>
              <a:t> </a:t>
            </a:r>
            <a:r>
              <a:rPr lang="en-US" sz="2800" dirty="0" err="1"/>
              <a:t>ipucu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ücretsiz</a:t>
            </a:r>
            <a:r>
              <a:rPr lang="en-US" sz="2800" dirty="0"/>
              <a:t> </a:t>
            </a:r>
            <a:r>
              <a:rPr lang="en-US" sz="2800" dirty="0" err="1"/>
              <a:t>araç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7844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oer.mk</a:t>
            </a:r>
          </a:p>
          <a:p>
            <a:pPr>
              <a:defRPr/>
            </a:pPr>
            <a:r>
              <a:rPr lang="en-US" altLang="en-US" smtClean="0"/>
              <a:t>metamorphosis.org.mk</a:t>
            </a:r>
            <a:br>
              <a:rPr lang="en-US" altLang="en-US" smtClean="0"/>
            </a:br>
            <a:endParaRPr lang="en-US" alt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63286" y="1940047"/>
            <a:ext cx="6857521" cy="2387600"/>
          </a:xfrm>
        </p:spPr>
        <p:txBody>
          <a:bodyPr anchor="ctr"/>
          <a:lstStyle/>
          <a:p>
            <a:pPr eaLnBrk="1" hangingPunct="1"/>
            <a:r>
              <a:rPr lang="tr-TR" altLang="en-US" sz="3600" dirty="0" smtClean="0"/>
              <a:t>İlginiz için teşekkür ederim</a:t>
            </a:r>
            <a:r>
              <a:rPr lang="mk-MK" altLang="en-US" sz="3600" dirty="0" smtClean="0"/>
              <a:t>!</a:t>
            </a:r>
            <a:endParaRPr lang="en-US" alt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1787236" y="4438996"/>
            <a:ext cx="32399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Filip Neşkoski</a:t>
            </a:r>
            <a:endParaRPr lang="mk-MK" dirty="0"/>
          </a:p>
          <a:p>
            <a:r>
              <a:rPr lang="tr-TR" dirty="0"/>
              <a:t>Metamorfozis Vakfı</a:t>
            </a:r>
            <a:endParaRPr lang="mk-MK" dirty="0"/>
          </a:p>
          <a:p>
            <a:r>
              <a:rPr lang="en-US" dirty="0" smtClean="0">
                <a:solidFill>
                  <a:srgbClr val="FF6600"/>
                </a:solidFill>
              </a:rPr>
              <a:t>filipn@metamorphosis.org.mk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733801" y="5890478"/>
            <a:ext cx="52794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 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   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lang="en-US" altLang="en-US" sz="1200" dirty="0"/>
              <a:t>Metamorphosis Foundation </a:t>
            </a:r>
            <a:r>
              <a:rPr lang="en-US" altLang="en-US" sz="1200" dirty="0" err="1"/>
              <a:t>tarafından</a:t>
            </a:r>
            <a:r>
              <a:rPr lang="en-US" altLang="en-US" sz="1200" dirty="0"/>
              <a:t> </a:t>
            </a:r>
            <a:r>
              <a:rPr lang="en-US" altLang="en-US" sz="1200" dirty="0" err="1"/>
              <a:t>çevrimiçi</a:t>
            </a:r>
            <a:r>
              <a:rPr lang="en-US" altLang="en-US" sz="1200" dirty="0"/>
              <a:t> </a:t>
            </a:r>
            <a:r>
              <a:rPr lang="en-US" altLang="en-US" sz="1200" dirty="0" err="1"/>
              <a:t>belgelerin</a:t>
            </a:r>
            <a:r>
              <a:rPr lang="en-US" altLang="en-US" sz="1200" dirty="0"/>
              <a:t> </a:t>
            </a:r>
            <a:r>
              <a:rPr lang="en-US" altLang="en-US" sz="1200" dirty="0" err="1"/>
              <a:t>güvenli</a:t>
            </a:r>
            <a:r>
              <a:rPr lang="en-US" altLang="en-US" sz="1200" dirty="0"/>
              <a:t> </a:t>
            </a:r>
            <a:r>
              <a:rPr lang="en-US" altLang="en-US" sz="1200" dirty="0" err="1"/>
              <a:t>paylaşımı</a:t>
            </a:r>
            <a:r>
              <a:rPr lang="en-US" altLang="en-US" sz="1200" dirty="0"/>
              <a:t> </a:t>
            </a:r>
            <a:r>
              <a:rPr lang="en-US" altLang="en-US" sz="1200" dirty="0" err="1"/>
              <a:t>ve</a:t>
            </a:r>
            <a:r>
              <a:rPr lang="en-US" altLang="en-US" sz="1200" dirty="0"/>
              <a:t> </a:t>
            </a:r>
            <a:r>
              <a:rPr lang="en-US" altLang="en-US" sz="1200" dirty="0" err="1"/>
              <a:t>kullanımı</a:t>
            </a:r>
            <a:r>
              <a:rPr lang="en-US" altLang="en-US" sz="1200" dirty="0"/>
              <a:t>, Creative Commons Attribution 4.0 </a:t>
            </a:r>
            <a:r>
              <a:rPr lang="en-US" altLang="en-US" sz="1200" dirty="0" err="1"/>
              <a:t>Uluslararası</a:t>
            </a:r>
            <a:r>
              <a:rPr lang="en-US" altLang="en-US" sz="1200" dirty="0"/>
              <a:t> </a:t>
            </a:r>
            <a:r>
              <a:rPr lang="en-US" altLang="en-US" sz="1200" dirty="0" err="1"/>
              <a:t>Lisansı</a:t>
            </a:r>
            <a:r>
              <a:rPr lang="en-US" altLang="en-US" sz="1200" dirty="0"/>
              <a:t> </a:t>
            </a:r>
            <a:r>
              <a:rPr lang="en-US" altLang="en-US" sz="1200" dirty="0" err="1"/>
              <a:t>kapsamında</a:t>
            </a:r>
            <a:r>
              <a:rPr lang="en-US" altLang="en-US" sz="1200" dirty="0"/>
              <a:t> </a:t>
            </a:r>
            <a:r>
              <a:rPr lang="en-US" altLang="en-US" sz="1200" dirty="0" err="1"/>
              <a:t>lisanslanmıştır</a:t>
            </a:r>
            <a:r>
              <a:rPr lang="en-US" altLang="en-US" sz="1200" dirty="0"/>
              <a:t>.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2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854" y="5742840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17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1746</TotalTime>
  <Words>173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Tahoma</vt:lpstr>
      <vt:lpstr>Wingdings</vt:lpstr>
      <vt:lpstr>1_Default Design</vt:lpstr>
      <vt:lpstr>CorelDRAW</vt:lpstr>
      <vt:lpstr>Çevrimiçi Belgelerin Güvenli Şekilde Paylaşılması ve Kullanılması</vt:lpstr>
      <vt:lpstr>   Bulut çözümleri kullanımında riskler </vt:lpstr>
      <vt:lpstr>   Bulut çözümleri kullanımında riskler </vt:lpstr>
      <vt:lpstr>   Bulut çözümleri kullanımında riskler </vt:lpstr>
      <vt:lpstr>   Bulut çözümleri kullanımında riskler  </vt:lpstr>
      <vt:lpstr>Riskleri nasıl azaltabilirsiniz?</vt:lpstr>
      <vt:lpstr>   Dijital güvenlik için yönergeler ve araçlar  </vt:lpstr>
      <vt:lpstr>İlginiz için teşekkür ederim!</vt:lpstr>
    </vt:vector>
  </TitlesOfParts>
  <Company>Metamorphosis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Безбедно споделување и користење онлајн документи</dc:title>
  <dc:creator>Filip Neshkoski</dc:creator>
  <cp:lastModifiedBy>Bestel</cp:lastModifiedBy>
  <cp:revision>130</cp:revision>
  <cp:lastPrinted>2017-04-11T14:13:32Z</cp:lastPrinted>
  <dcterms:created xsi:type="dcterms:W3CDTF">2005-05-20T06:01:11Z</dcterms:created>
  <dcterms:modified xsi:type="dcterms:W3CDTF">2021-03-08T10:25:12Z</dcterms:modified>
</cp:coreProperties>
</file>