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>
        <p:scale>
          <a:sx n="75" d="100"/>
          <a:sy n="75" d="100"/>
        </p:scale>
        <p:origin x="-546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1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36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67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47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84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6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35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2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9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2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0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8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9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58E4BE-6C9F-4E44-9FFE-4CFAEDAA22C7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CB207-9F75-40E1-AD7A-09445212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6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C12C-D26F-4416-9011-5EE2F1938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044" y="120715"/>
            <a:ext cx="8825658" cy="861420"/>
          </a:xfrm>
        </p:spPr>
        <p:txBody>
          <a:bodyPr/>
          <a:lstStyle/>
          <a:p>
            <a:r>
              <a:rPr lang="mk-MK" sz="4000" dirty="0">
                <a:solidFill>
                  <a:srgbClr val="FFFF00"/>
                </a:solidFill>
              </a:rPr>
              <a:t>График на линеарна функција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CDA95-620C-4B8D-BAE4-0CDDFA2E3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78" y="982135"/>
            <a:ext cx="11729155" cy="4097865"/>
          </a:xfrm>
        </p:spPr>
        <p:txBody>
          <a:bodyPr>
            <a:noAutofit/>
          </a:bodyPr>
          <a:lstStyle/>
          <a:p>
            <a:r>
              <a:rPr lang="ru-RU" sz="4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График на линеарна функција е права. За да го нацртаме графикот, треба да ги најдеме координатите на најмалку две точки на правата. За попрецизен цртеж, добро е да зададеме три точки.</a:t>
            </a:r>
            <a:endParaRPr lang="en-US" sz="44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7E5AFD-12BD-4AE8-AA9B-1F5355E24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49143"/>
            <a:ext cx="12033956" cy="186614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15DA9-608B-44BF-AF07-8B5E1E217F89}"/>
              </a:ext>
            </a:extLst>
          </p:cNvPr>
          <p:cNvSpPr txBox="1"/>
          <p:nvPr/>
        </p:nvSpPr>
        <p:spPr>
          <a:xfrm>
            <a:off x="130968" y="84055"/>
            <a:ext cx="9444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dirty="0"/>
              <a:t>Да ја претставиме функцијата </a:t>
            </a:r>
            <a:r>
              <a:rPr lang="mk-MK" sz="2000" b="1" dirty="0">
                <a:solidFill>
                  <a:srgbClr val="FFFF00"/>
                </a:solidFill>
              </a:rPr>
              <a:t>У=2х-3 </a:t>
            </a:r>
            <a:r>
              <a:rPr lang="mk-MK" sz="2000" dirty="0"/>
              <a:t>со граф. Првото множество се вика домен( влез) или дефинициона област, а второто множество кодомен или излез. Ако по некое правило на елементот х кој е елемент на првото множество му придружиме елемент у од второто множество тогаш за </a:t>
            </a:r>
            <a:r>
              <a:rPr lang="mk-MK" sz="2000" b="1" dirty="0">
                <a:solidFill>
                  <a:srgbClr val="FFC000"/>
                </a:solidFill>
              </a:rPr>
              <a:t>х</a:t>
            </a:r>
            <a:r>
              <a:rPr lang="mk-MK" sz="2000" dirty="0"/>
              <a:t> велиме дека е </a:t>
            </a:r>
            <a:r>
              <a:rPr lang="mk-MK" sz="2000" b="1" dirty="0">
                <a:solidFill>
                  <a:srgbClr val="FFC000"/>
                </a:solidFill>
              </a:rPr>
              <a:t>оригинал</a:t>
            </a:r>
            <a:r>
              <a:rPr lang="mk-MK" sz="2000" dirty="0"/>
              <a:t>, а </a:t>
            </a:r>
            <a:r>
              <a:rPr lang="mk-MK" sz="2000" b="1" dirty="0">
                <a:solidFill>
                  <a:srgbClr val="FFC000"/>
                </a:solidFill>
              </a:rPr>
              <a:t>у</a:t>
            </a:r>
            <a:r>
              <a:rPr lang="mk-MK" sz="2000" dirty="0"/>
              <a:t> дека е </a:t>
            </a:r>
            <a:r>
              <a:rPr lang="mk-MK" sz="2000" b="1" dirty="0">
                <a:solidFill>
                  <a:srgbClr val="FFC000"/>
                </a:solidFill>
              </a:rPr>
              <a:t>слика</a:t>
            </a:r>
            <a:r>
              <a:rPr lang="mk-MK" sz="2000" dirty="0"/>
              <a:t> на х или </a:t>
            </a:r>
            <a:r>
              <a:rPr lang="mk-MK" sz="2000" b="1" dirty="0">
                <a:solidFill>
                  <a:srgbClr val="FFC000"/>
                </a:solidFill>
              </a:rPr>
              <a:t>у</a:t>
            </a:r>
            <a:r>
              <a:rPr lang="mk-MK" sz="2000" dirty="0"/>
              <a:t> е </a:t>
            </a:r>
            <a:r>
              <a:rPr lang="mk-MK" sz="2000" b="1" dirty="0">
                <a:solidFill>
                  <a:srgbClr val="FFC000"/>
                </a:solidFill>
              </a:rPr>
              <a:t>вредност на функцијата </a:t>
            </a:r>
            <a:r>
              <a:rPr lang="mk-MK" sz="2000" dirty="0"/>
              <a:t>за елементот х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630D8E-4B6F-448A-9A7D-D10FB60130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061" y="1235332"/>
            <a:ext cx="2727124" cy="157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7F5B88-4B82-4FE3-BE51-2753D0F07306}"/>
              </a:ext>
            </a:extLst>
          </p:cNvPr>
          <p:cNvSpPr txBox="1"/>
          <p:nvPr/>
        </p:nvSpPr>
        <p:spPr>
          <a:xfrm>
            <a:off x="130968" y="1921846"/>
            <a:ext cx="415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Тоа симболички го запишуваме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B38F6-2FB5-4FE8-B9AD-D7BFA60AA202}"/>
              </a:ext>
            </a:extLst>
          </p:cNvPr>
          <p:cNvSpPr txBox="1"/>
          <p:nvPr/>
        </p:nvSpPr>
        <p:spPr>
          <a:xfrm>
            <a:off x="3881437" y="1868252"/>
            <a:ext cx="221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y</a:t>
            </a:r>
            <a:r>
              <a:rPr lang="mk-MK" sz="2400" b="1" dirty="0">
                <a:solidFill>
                  <a:srgbClr val="FFC000"/>
                </a:solidFill>
              </a:rPr>
              <a:t>=</a:t>
            </a:r>
            <a:r>
              <a:rPr lang="en-US" sz="2400" b="1" dirty="0">
                <a:solidFill>
                  <a:srgbClr val="FFC000"/>
                </a:solidFill>
              </a:rPr>
              <a:t>f(x)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73E9A-A77D-4A57-A75E-AFE3918B7F41}"/>
              </a:ext>
            </a:extLst>
          </p:cNvPr>
          <p:cNvSpPr txBox="1"/>
          <p:nvPr/>
        </p:nvSpPr>
        <p:spPr>
          <a:xfrm>
            <a:off x="1390053" y="2305616"/>
            <a:ext cx="611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Граф на функцијата </a:t>
            </a:r>
            <a:r>
              <a:rPr lang="mk-MK" sz="3200" b="1" dirty="0">
                <a:solidFill>
                  <a:srgbClr val="FFFF00"/>
                </a:solidFill>
              </a:rPr>
              <a:t>у=2х-3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AD47A49-7824-4A0F-AA6B-2DBF52DA13DF}"/>
              </a:ext>
            </a:extLst>
          </p:cNvPr>
          <p:cNvSpPr/>
          <p:nvPr/>
        </p:nvSpPr>
        <p:spPr>
          <a:xfrm>
            <a:off x="2575404" y="3062964"/>
            <a:ext cx="3339756" cy="2898033"/>
          </a:xfrm>
          <a:custGeom>
            <a:avLst/>
            <a:gdLst/>
            <a:ahLst/>
            <a:cxnLst/>
            <a:rect l="l" t="t" r="r" b="b"/>
            <a:pathLst>
              <a:path w="3339756" h="2898033">
                <a:moveTo>
                  <a:pt x="646264" y="2170174"/>
                </a:moveTo>
                <a:cubicBezTo>
                  <a:pt x="642469" y="2170174"/>
                  <a:pt x="639232" y="2171513"/>
                  <a:pt x="636553" y="2174192"/>
                </a:cubicBezTo>
                <a:cubicBezTo>
                  <a:pt x="633874" y="2176871"/>
                  <a:pt x="632534" y="2180145"/>
                  <a:pt x="632534" y="2184015"/>
                </a:cubicBezTo>
                <a:cubicBezTo>
                  <a:pt x="632534" y="2187810"/>
                  <a:pt x="633874" y="2191065"/>
                  <a:pt x="636553" y="2193781"/>
                </a:cubicBezTo>
                <a:cubicBezTo>
                  <a:pt x="639232" y="2196498"/>
                  <a:pt x="642469" y="2197856"/>
                  <a:pt x="646264" y="2197856"/>
                </a:cubicBezTo>
                <a:cubicBezTo>
                  <a:pt x="650059" y="2197856"/>
                  <a:pt x="653296" y="2196498"/>
                  <a:pt x="655975" y="2193781"/>
                </a:cubicBezTo>
                <a:cubicBezTo>
                  <a:pt x="658654" y="2191065"/>
                  <a:pt x="659993" y="2187810"/>
                  <a:pt x="659993" y="2184015"/>
                </a:cubicBezTo>
                <a:cubicBezTo>
                  <a:pt x="659993" y="2180145"/>
                  <a:pt x="658654" y="2176871"/>
                  <a:pt x="655975" y="2174192"/>
                </a:cubicBezTo>
                <a:cubicBezTo>
                  <a:pt x="653296" y="2171513"/>
                  <a:pt x="650059" y="2170174"/>
                  <a:pt x="646264" y="2170174"/>
                </a:cubicBezTo>
                <a:close/>
                <a:moveTo>
                  <a:pt x="2602857" y="2054075"/>
                </a:moveTo>
                <a:cubicBezTo>
                  <a:pt x="2599062" y="2054075"/>
                  <a:pt x="2595825" y="2055414"/>
                  <a:pt x="2593146" y="2058093"/>
                </a:cubicBezTo>
                <a:cubicBezTo>
                  <a:pt x="2590467" y="2060772"/>
                  <a:pt x="2589127" y="2064046"/>
                  <a:pt x="2589127" y="2067916"/>
                </a:cubicBezTo>
                <a:cubicBezTo>
                  <a:pt x="2589127" y="2071711"/>
                  <a:pt x="2590467" y="2074966"/>
                  <a:pt x="2593146" y="2077682"/>
                </a:cubicBezTo>
                <a:cubicBezTo>
                  <a:pt x="2595825" y="2080399"/>
                  <a:pt x="2599062" y="2081757"/>
                  <a:pt x="2602857" y="2081757"/>
                </a:cubicBezTo>
                <a:cubicBezTo>
                  <a:pt x="2606652" y="2081757"/>
                  <a:pt x="2609889" y="2080399"/>
                  <a:pt x="2612568" y="2077682"/>
                </a:cubicBezTo>
                <a:cubicBezTo>
                  <a:pt x="2615247" y="2074966"/>
                  <a:pt x="2616586" y="2071711"/>
                  <a:pt x="2616586" y="2067916"/>
                </a:cubicBezTo>
                <a:cubicBezTo>
                  <a:pt x="2616586" y="2064046"/>
                  <a:pt x="2615247" y="2060772"/>
                  <a:pt x="2612568" y="2058093"/>
                </a:cubicBezTo>
                <a:cubicBezTo>
                  <a:pt x="2609889" y="2055414"/>
                  <a:pt x="2606652" y="2054075"/>
                  <a:pt x="2602857" y="2054075"/>
                </a:cubicBezTo>
                <a:close/>
                <a:moveTo>
                  <a:pt x="553246" y="2026406"/>
                </a:moveTo>
                <a:cubicBezTo>
                  <a:pt x="537991" y="2026406"/>
                  <a:pt x="525173" y="2031604"/>
                  <a:pt x="514793" y="2042001"/>
                </a:cubicBezTo>
                <a:cubicBezTo>
                  <a:pt x="504412" y="2052398"/>
                  <a:pt x="498998" y="2065692"/>
                  <a:pt x="498552" y="2081881"/>
                </a:cubicBezTo>
                <a:lnTo>
                  <a:pt x="514290" y="2081881"/>
                </a:lnTo>
                <a:cubicBezTo>
                  <a:pt x="515258" y="2069231"/>
                  <a:pt x="519220" y="2059408"/>
                  <a:pt x="526178" y="2052413"/>
                </a:cubicBezTo>
                <a:cubicBezTo>
                  <a:pt x="533136" y="2045418"/>
                  <a:pt x="541861" y="2041921"/>
                  <a:pt x="552353" y="2041921"/>
                </a:cubicBezTo>
                <a:cubicBezTo>
                  <a:pt x="562325" y="2041921"/>
                  <a:pt x="570752" y="2045254"/>
                  <a:pt x="577635" y="2051919"/>
                </a:cubicBezTo>
                <a:cubicBezTo>
                  <a:pt x="584519" y="2058584"/>
                  <a:pt x="587960" y="2066535"/>
                  <a:pt x="587960" y="2075770"/>
                </a:cubicBezTo>
                <a:cubicBezTo>
                  <a:pt x="587960" y="2083068"/>
                  <a:pt x="586044" y="2090013"/>
                  <a:pt x="582212" y="2096604"/>
                </a:cubicBezTo>
                <a:cubicBezTo>
                  <a:pt x="578379" y="2103195"/>
                  <a:pt x="570101" y="2113305"/>
                  <a:pt x="557376" y="2126934"/>
                </a:cubicBezTo>
                <a:lnTo>
                  <a:pt x="494645" y="2194730"/>
                </a:lnTo>
                <a:lnTo>
                  <a:pt x="606154" y="2194730"/>
                </a:lnTo>
                <a:lnTo>
                  <a:pt x="606154" y="2178880"/>
                </a:lnTo>
                <a:lnTo>
                  <a:pt x="530404" y="2178880"/>
                </a:lnTo>
                <a:lnTo>
                  <a:pt x="571306" y="2134837"/>
                </a:lnTo>
                <a:cubicBezTo>
                  <a:pt x="584145" y="2120916"/>
                  <a:pt x="592790" y="2109879"/>
                  <a:pt x="597243" y="2101727"/>
                </a:cubicBezTo>
                <a:cubicBezTo>
                  <a:pt x="601696" y="2093575"/>
                  <a:pt x="603922" y="2084846"/>
                  <a:pt x="603922" y="2075540"/>
                </a:cubicBezTo>
                <a:cubicBezTo>
                  <a:pt x="603922" y="2062288"/>
                  <a:pt x="599253" y="2050786"/>
                  <a:pt x="589914" y="2041034"/>
                </a:cubicBezTo>
                <a:cubicBezTo>
                  <a:pt x="580575" y="2031282"/>
                  <a:pt x="568352" y="2026406"/>
                  <a:pt x="553246" y="2026406"/>
                </a:cubicBezTo>
                <a:close/>
                <a:moveTo>
                  <a:pt x="2734384" y="1914437"/>
                </a:moveTo>
                <a:lnTo>
                  <a:pt x="2724561" y="1930510"/>
                </a:lnTo>
                <a:lnTo>
                  <a:pt x="2750345" y="1930510"/>
                </a:lnTo>
                <a:lnTo>
                  <a:pt x="2750345" y="2078631"/>
                </a:lnTo>
                <a:lnTo>
                  <a:pt x="2766642" y="2078631"/>
                </a:lnTo>
                <a:lnTo>
                  <a:pt x="2766642" y="1914437"/>
                </a:lnTo>
                <a:close/>
                <a:moveTo>
                  <a:pt x="665314" y="1384513"/>
                </a:moveTo>
                <a:cubicBezTo>
                  <a:pt x="661519" y="1384513"/>
                  <a:pt x="658282" y="1385852"/>
                  <a:pt x="655603" y="1388531"/>
                </a:cubicBezTo>
                <a:cubicBezTo>
                  <a:pt x="652924" y="1391210"/>
                  <a:pt x="651584" y="1394484"/>
                  <a:pt x="651584" y="1398354"/>
                </a:cubicBezTo>
                <a:cubicBezTo>
                  <a:pt x="651584" y="1402149"/>
                  <a:pt x="652924" y="1405404"/>
                  <a:pt x="655603" y="1408120"/>
                </a:cubicBezTo>
                <a:cubicBezTo>
                  <a:pt x="658282" y="1410837"/>
                  <a:pt x="661519" y="1412195"/>
                  <a:pt x="665314" y="1412195"/>
                </a:cubicBezTo>
                <a:cubicBezTo>
                  <a:pt x="669109" y="1412195"/>
                  <a:pt x="672346" y="1410837"/>
                  <a:pt x="675025" y="1408120"/>
                </a:cubicBezTo>
                <a:cubicBezTo>
                  <a:pt x="677704" y="1405404"/>
                  <a:pt x="679043" y="1402149"/>
                  <a:pt x="679043" y="1398354"/>
                </a:cubicBezTo>
                <a:cubicBezTo>
                  <a:pt x="679043" y="1394484"/>
                  <a:pt x="677704" y="1391210"/>
                  <a:pt x="675025" y="1388531"/>
                </a:cubicBezTo>
                <a:cubicBezTo>
                  <a:pt x="672346" y="1385852"/>
                  <a:pt x="669109" y="1384513"/>
                  <a:pt x="665314" y="1384513"/>
                </a:cubicBezTo>
                <a:close/>
                <a:moveTo>
                  <a:pt x="2590157" y="1266346"/>
                </a:moveTo>
                <a:cubicBezTo>
                  <a:pt x="2586362" y="1266346"/>
                  <a:pt x="2583125" y="1267685"/>
                  <a:pt x="2580446" y="1270364"/>
                </a:cubicBezTo>
                <a:cubicBezTo>
                  <a:pt x="2577767" y="1273043"/>
                  <a:pt x="2576427" y="1276317"/>
                  <a:pt x="2576427" y="1280187"/>
                </a:cubicBezTo>
                <a:cubicBezTo>
                  <a:pt x="2576427" y="1283982"/>
                  <a:pt x="2577767" y="1287237"/>
                  <a:pt x="2580446" y="1289953"/>
                </a:cubicBezTo>
                <a:cubicBezTo>
                  <a:pt x="2583125" y="1292670"/>
                  <a:pt x="2586362" y="1294028"/>
                  <a:pt x="2590157" y="1294028"/>
                </a:cubicBezTo>
                <a:cubicBezTo>
                  <a:pt x="2593952" y="1294028"/>
                  <a:pt x="2597189" y="1292670"/>
                  <a:pt x="2599868" y="1289953"/>
                </a:cubicBezTo>
                <a:cubicBezTo>
                  <a:pt x="2602547" y="1287237"/>
                  <a:pt x="2603886" y="1283982"/>
                  <a:pt x="2603886" y="1280187"/>
                </a:cubicBezTo>
                <a:cubicBezTo>
                  <a:pt x="2603886" y="1276317"/>
                  <a:pt x="2602547" y="1273043"/>
                  <a:pt x="2599868" y="1270364"/>
                </a:cubicBezTo>
                <a:cubicBezTo>
                  <a:pt x="2597189" y="1267685"/>
                  <a:pt x="2593952" y="1266346"/>
                  <a:pt x="2590157" y="1266346"/>
                </a:cubicBezTo>
                <a:close/>
                <a:moveTo>
                  <a:pt x="549191" y="1244875"/>
                </a:moveTo>
                <a:lnTo>
                  <a:pt x="539368" y="1260948"/>
                </a:lnTo>
                <a:lnTo>
                  <a:pt x="565152" y="1260948"/>
                </a:lnTo>
                <a:lnTo>
                  <a:pt x="565152" y="1409069"/>
                </a:lnTo>
                <a:lnTo>
                  <a:pt x="581449" y="1409069"/>
                </a:lnTo>
                <a:lnTo>
                  <a:pt x="581449" y="1244875"/>
                </a:lnTo>
                <a:close/>
                <a:moveTo>
                  <a:pt x="2686635" y="1222367"/>
                </a:moveTo>
                <a:lnTo>
                  <a:pt x="2686635" y="1235985"/>
                </a:lnTo>
                <a:lnTo>
                  <a:pt x="2748026" y="1235985"/>
                </a:lnTo>
                <a:lnTo>
                  <a:pt x="2748026" y="1222367"/>
                </a:lnTo>
                <a:close/>
                <a:moveTo>
                  <a:pt x="2797884" y="1126708"/>
                </a:moveTo>
                <a:lnTo>
                  <a:pt x="2788061" y="1142781"/>
                </a:lnTo>
                <a:lnTo>
                  <a:pt x="2813845" y="1142781"/>
                </a:lnTo>
                <a:lnTo>
                  <a:pt x="2813845" y="1290902"/>
                </a:lnTo>
                <a:lnTo>
                  <a:pt x="2830142" y="1290902"/>
                </a:lnTo>
                <a:lnTo>
                  <a:pt x="2830142" y="1126708"/>
                </a:lnTo>
                <a:close/>
                <a:moveTo>
                  <a:pt x="646264" y="668780"/>
                </a:moveTo>
                <a:cubicBezTo>
                  <a:pt x="642469" y="668780"/>
                  <a:pt x="639232" y="670120"/>
                  <a:pt x="636553" y="672799"/>
                </a:cubicBezTo>
                <a:cubicBezTo>
                  <a:pt x="633874" y="675478"/>
                  <a:pt x="632534" y="678752"/>
                  <a:pt x="632534" y="682622"/>
                </a:cubicBezTo>
                <a:cubicBezTo>
                  <a:pt x="632534" y="686417"/>
                  <a:pt x="633874" y="689672"/>
                  <a:pt x="636553" y="692388"/>
                </a:cubicBezTo>
                <a:cubicBezTo>
                  <a:pt x="639232" y="695104"/>
                  <a:pt x="642469" y="696463"/>
                  <a:pt x="646264" y="696463"/>
                </a:cubicBezTo>
                <a:cubicBezTo>
                  <a:pt x="650059" y="696463"/>
                  <a:pt x="653296" y="695104"/>
                  <a:pt x="655975" y="692388"/>
                </a:cubicBezTo>
                <a:cubicBezTo>
                  <a:pt x="658654" y="689672"/>
                  <a:pt x="659993" y="686417"/>
                  <a:pt x="659993" y="682622"/>
                </a:cubicBezTo>
                <a:cubicBezTo>
                  <a:pt x="659993" y="678752"/>
                  <a:pt x="658654" y="675478"/>
                  <a:pt x="655975" y="672799"/>
                </a:cubicBezTo>
                <a:cubicBezTo>
                  <a:pt x="653296" y="670120"/>
                  <a:pt x="650059" y="668780"/>
                  <a:pt x="646264" y="668780"/>
                </a:cubicBezTo>
                <a:close/>
                <a:moveTo>
                  <a:pt x="2602857" y="606274"/>
                </a:moveTo>
                <a:cubicBezTo>
                  <a:pt x="2599062" y="606274"/>
                  <a:pt x="2595825" y="607614"/>
                  <a:pt x="2593146" y="610293"/>
                </a:cubicBezTo>
                <a:cubicBezTo>
                  <a:pt x="2590467" y="612972"/>
                  <a:pt x="2589127" y="616246"/>
                  <a:pt x="2589127" y="620116"/>
                </a:cubicBezTo>
                <a:cubicBezTo>
                  <a:pt x="2589127" y="623911"/>
                  <a:pt x="2590467" y="627166"/>
                  <a:pt x="2593146" y="629882"/>
                </a:cubicBezTo>
                <a:cubicBezTo>
                  <a:pt x="2595825" y="632598"/>
                  <a:pt x="2599062" y="633957"/>
                  <a:pt x="2602857" y="633957"/>
                </a:cubicBezTo>
                <a:cubicBezTo>
                  <a:pt x="2606652" y="633957"/>
                  <a:pt x="2609889" y="632598"/>
                  <a:pt x="2612568" y="629882"/>
                </a:cubicBezTo>
                <a:cubicBezTo>
                  <a:pt x="2615247" y="627166"/>
                  <a:pt x="2616586" y="623911"/>
                  <a:pt x="2616586" y="620116"/>
                </a:cubicBezTo>
                <a:cubicBezTo>
                  <a:pt x="2616586" y="616246"/>
                  <a:pt x="2615247" y="612972"/>
                  <a:pt x="2612568" y="610293"/>
                </a:cubicBezTo>
                <a:cubicBezTo>
                  <a:pt x="2609889" y="607614"/>
                  <a:pt x="2606652" y="606274"/>
                  <a:pt x="2602857" y="606274"/>
                </a:cubicBezTo>
                <a:close/>
                <a:moveTo>
                  <a:pt x="2699335" y="562296"/>
                </a:moveTo>
                <a:lnTo>
                  <a:pt x="2699335" y="575914"/>
                </a:lnTo>
                <a:lnTo>
                  <a:pt x="2760726" y="575914"/>
                </a:lnTo>
                <a:lnTo>
                  <a:pt x="2760726" y="562296"/>
                </a:lnTo>
                <a:close/>
                <a:moveTo>
                  <a:pt x="550790" y="540528"/>
                </a:moveTo>
                <a:cubicBezTo>
                  <a:pt x="557934" y="540528"/>
                  <a:pt x="564724" y="542967"/>
                  <a:pt x="571161" y="547845"/>
                </a:cubicBezTo>
                <a:cubicBezTo>
                  <a:pt x="577598" y="552723"/>
                  <a:pt x="582640" y="560431"/>
                  <a:pt x="586286" y="570969"/>
                </a:cubicBezTo>
                <a:cubicBezTo>
                  <a:pt x="589932" y="581507"/>
                  <a:pt x="591755" y="595042"/>
                  <a:pt x="591755" y="611575"/>
                </a:cubicBezTo>
                <a:cubicBezTo>
                  <a:pt x="591755" y="628033"/>
                  <a:pt x="589709" y="642108"/>
                  <a:pt x="585616" y="653801"/>
                </a:cubicBezTo>
                <a:cubicBezTo>
                  <a:pt x="582342" y="663408"/>
                  <a:pt x="577542" y="670614"/>
                  <a:pt x="571217" y="675417"/>
                </a:cubicBezTo>
                <a:cubicBezTo>
                  <a:pt x="564892" y="680220"/>
                  <a:pt x="558083" y="682622"/>
                  <a:pt x="550790" y="682622"/>
                </a:cubicBezTo>
                <a:cubicBezTo>
                  <a:pt x="543572" y="682622"/>
                  <a:pt x="536726" y="680164"/>
                  <a:pt x="530252" y="675248"/>
                </a:cubicBezTo>
                <a:cubicBezTo>
                  <a:pt x="523778" y="670333"/>
                  <a:pt x="518885" y="663128"/>
                  <a:pt x="515574" y="653633"/>
                </a:cubicBezTo>
                <a:cubicBezTo>
                  <a:pt x="512263" y="644138"/>
                  <a:pt x="510607" y="630119"/>
                  <a:pt x="510607" y="611575"/>
                </a:cubicBezTo>
                <a:cubicBezTo>
                  <a:pt x="510607" y="592956"/>
                  <a:pt x="512281" y="578899"/>
                  <a:pt x="515630" y="569405"/>
                </a:cubicBezTo>
                <a:cubicBezTo>
                  <a:pt x="518978" y="559910"/>
                  <a:pt x="523853" y="552723"/>
                  <a:pt x="530252" y="547845"/>
                </a:cubicBezTo>
                <a:cubicBezTo>
                  <a:pt x="536652" y="542967"/>
                  <a:pt x="543498" y="540528"/>
                  <a:pt x="550790" y="540528"/>
                </a:cubicBezTo>
                <a:close/>
                <a:moveTo>
                  <a:pt x="550232" y="525013"/>
                </a:moveTo>
                <a:cubicBezTo>
                  <a:pt x="539740" y="525013"/>
                  <a:pt x="530252" y="528063"/>
                  <a:pt x="521769" y="534165"/>
                </a:cubicBezTo>
                <a:cubicBezTo>
                  <a:pt x="513286" y="540267"/>
                  <a:pt x="506719" y="549234"/>
                  <a:pt x="502068" y="561066"/>
                </a:cubicBezTo>
                <a:cubicBezTo>
                  <a:pt x="497417" y="572898"/>
                  <a:pt x="495092" y="589641"/>
                  <a:pt x="495092" y="611296"/>
                </a:cubicBezTo>
                <a:cubicBezTo>
                  <a:pt x="495092" y="632801"/>
                  <a:pt x="497454" y="649526"/>
                  <a:pt x="502179" y="661469"/>
                </a:cubicBezTo>
                <a:cubicBezTo>
                  <a:pt x="506905" y="673413"/>
                  <a:pt x="513472" y="682398"/>
                  <a:pt x="521881" y="688426"/>
                </a:cubicBezTo>
                <a:cubicBezTo>
                  <a:pt x="530289" y="694453"/>
                  <a:pt x="539740" y="697467"/>
                  <a:pt x="550232" y="697467"/>
                </a:cubicBezTo>
                <a:cubicBezTo>
                  <a:pt x="560874" y="697467"/>
                  <a:pt x="570547" y="694360"/>
                  <a:pt x="579254" y="688147"/>
                </a:cubicBezTo>
                <a:cubicBezTo>
                  <a:pt x="587960" y="681933"/>
                  <a:pt x="594788" y="672724"/>
                  <a:pt x="599736" y="660521"/>
                </a:cubicBezTo>
                <a:cubicBezTo>
                  <a:pt x="604685" y="648317"/>
                  <a:pt x="607159" y="631908"/>
                  <a:pt x="607159" y="611296"/>
                </a:cubicBezTo>
                <a:cubicBezTo>
                  <a:pt x="607159" y="590609"/>
                  <a:pt x="604648" y="574126"/>
                  <a:pt x="599625" y="561847"/>
                </a:cubicBezTo>
                <a:cubicBezTo>
                  <a:pt x="594602" y="549569"/>
                  <a:pt x="587774" y="540360"/>
                  <a:pt x="579142" y="534221"/>
                </a:cubicBezTo>
                <a:cubicBezTo>
                  <a:pt x="570510" y="528082"/>
                  <a:pt x="560874" y="525013"/>
                  <a:pt x="550232" y="525013"/>
                </a:cubicBezTo>
                <a:close/>
                <a:moveTo>
                  <a:pt x="2829894" y="462507"/>
                </a:moveTo>
                <a:cubicBezTo>
                  <a:pt x="2818137" y="462507"/>
                  <a:pt x="2807942" y="466153"/>
                  <a:pt x="2799310" y="473445"/>
                </a:cubicBezTo>
                <a:cubicBezTo>
                  <a:pt x="2790678" y="480738"/>
                  <a:pt x="2784836" y="491156"/>
                  <a:pt x="2781785" y="504699"/>
                </a:cubicBezTo>
                <a:lnTo>
                  <a:pt x="2798529" y="504699"/>
                </a:lnTo>
                <a:cubicBezTo>
                  <a:pt x="2802100" y="495174"/>
                  <a:pt x="2806454" y="488421"/>
                  <a:pt x="2811588" y="484440"/>
                </a:cubicBezTo>
                <a:cubicBezTo>
                  <a:pt x="2816723" y="480459"/>
                  <a:pt x="2822825" y="478468"/>
                  <a:pt x="2829894" y="478468"/>
                </a:cubicBezTo>
                <a:cubicBezTo>
                  <a:pt x="2838601" y="478468"/>
                  <a:pt x="2845800" y="481073"/>
                  <a:pt x="2851493" y="486282"/>
                </a:cubicBezTo>
                <a:cubicBezTo>
                  <a:pt x="2857185" y="491491"/>
                  <a:pt x="2860032" y="497667"/>
                  <a:pt x="2860032" y="504811"/>
                </a:cubicBezTo>
                <a:cubicBezTo>
                  <a:pt x="2860032" y="509648"/>
                  <a:pt x="2858636" y="514113"/>
                  <a:pt x="2855846" y="518205"/>
                </a:cubicBezTo>
                <a:cubicBezTo>
                  <a:pt x="2853055" y="522298"/>
                  <a:pt x="2848572" y="525665"/>
                  <a:pt x="2842396" y="528307"/>
                </a:cubicBezTo>
                <a:cubicBezTo>
                  <a:pt x="2836219" y="530949"/>
                  <a:pt x="2829373" y="532270"/>
                  <a:pt x="2821857" y="532270"/>
                </a:cubicBezTo>
                <a:lnTo>
                  <a:pt x="2821857" y="547339"/>
                </a:lnTo>
                <a:cubicBezTo>
                  <a:pt x="2834582" y="548008"/>
                  <a:pt x="2843977" y="549757"/>
                  <a:pt x="2850042" y="552585"/>
                </a:cubicBezTo>
                <a:cubicBezTo>
                  <a:pt x="2856106" y="555412"/>
                  <a:pt x="2860943" y="559617"/>
                  <a:pt x="2864552" y="565198"/>
                </a:cubicBezTo>
                <a:cubicBezTo>
                  <a:pt x="2868161" y="570779"/>
                  <a:pt x="2869966" y="576769"/>
                  <a:pt x="2869966" y="583169"/>
                </a:cubicBezTo>
                <a:cubicBezTo>
                  <a:pt x="2869966" y="592768"/>
                  <a:pt x="2866357" y="601140"/>
                  <a:pt x="2859139" y="608284"/>
                </a:cubicBezTo>
                <a:cubicBezTo>
                  <a:pt x="2851921" y="615427"/>
                  <a:pt x="2842358" y="618999"/>
                  <a:pt x="2830452" y="618999"/>
                </a:cubicBezTo>
                <a:cubicBezTo>
                  <a:pt x="2819960" y="618999"/>
                  <a:pt x="2811328" y="615986"/>
                  <a:pt x="2804556" y="609958"/>
                </a:cubicBezTo>
                <a:cubicBezTo>
                  <a:pt x="2799273" y="605195"/>
                  <a:pt x="2795217" y="597494"/>
                  <a:pt x="2792389" y="586852"/>
                </a:cubicBezTo>
                <a:lnTo>
                  <a:pt x="2776316" y="586852"/>
                </a:lnTo>
                <a:cubicBezTo>
                  <a:pt x="2779218" y="602628"/>
                  <a:pt x="2785394" y="614590"/>
                  <a:pt x="2794845" y="622739"/>
                </a:cubicBezTo>
                <a:cubicBezTo>
                  <a:pt x="2804296" y="630887"/>
                  <a:pt x="2816090" y="634961"/>
                  <a:pt x="2830229" y="634961"/>
                </a:cubicBezTo>
                <a:cubicBezTo>
                  <a:pt x="2840721" y="634961"/>
                  <a:pt x="2850209" y="632654"/>
                  <a:pt x="2858692" y="628041"/>
                </a:cubicBezTo>
                <a:cubicBezTo>
                  <a:pt x="2867176" y="623427"/>
                  <a:pt x="2873873" y="616897"/>
                  <a:pt x="2878784" y="608451"/>
                </a:cubicBezTo>
                <a:cubicBezTo>
                  <a:pt x="2883695" y="600005"/>
                  <a:pt x="2886151" y="591131"/>
                  <a:pt x="2886151" y="581829"/>
                </a:cubicBezTo>
                <a:cubicBezTo>
                  <a:pt x="2886151" y="571039"/>
                  <a:pt x="2882579" y="561291"/>
                  <a:pt x="2875435" y="552585"/>
                </a:cubicBezTo>
                <a:cubicBezTo>
                  <a:pt x="2870375" y="546408"/>
                  <a:pt x="2863901" y="541720"/>
                  <a:pt x="2856013" y="538520"/>
                </a:cubicBezTo>
                <a:cubicBezTo>
                  <a:pt x="2870078" y="530261"/>
                  <a:pt x="2877110" y="519061"/>
                  <a:pt x="2877110" y="504923"/>
                </a:cubicBezTo>
                <a:cubicBezTo>
                  <a:pt x="2877110" y="497704"/>
                  <a:pt x="2875082" y="490784"/>
                  <a:pt x="2871026" y="484161"/>
                </a:cubicBezTo>
                <a:cubicBezTo>
                  <a:pt x="2866971" y="477538"/>
                  <a:pt x="2861241" y="472273"/>
                  <a:pt x="2853837" y="468367"/>
                </a:cubicBezTo>
                <a:cubicBezTo>
                  <a:pt x="2846433" y="464460"/>
                  <a:pt x="2838452" y="462507"/>
                  <a:pt x="2829894" y="462507"/>
                </a:cubicBezTo>
                <a:close/>
                <a:moveTo>
                  <a:pt x="3268206" y="245447"/>
                </a:moveTo>
                <a:lnTo>
                  <a:pt x="3268206" y="287528"/>
                </a:lnTo>
                <a:lnTo>
                  <a:pt x="3276041" y="287528"/>
                </a:lnTo>
                <a:cubicBezTo>
                  <a:pt x="3289025" y="287528"/>
                  <a:pt x="3297774" y="285891"/>
                  <a:pt x="3302288" y="282617"/>
                </a:cubicBezTo>
                <a:cubicBezTo>
                  <a:pt x="3306803" y="279343"/>
                  <a:pt x="3309060" y="274580"/>
                  <a:pt x="3309060" y="268329"/>
                </a:cubicBezTo>
                <a:cubicBezTo>
                  <a:pt x="3309060" y="261260"/>
                  <a:pt x="3306411" y="255679"/>
                  <a:pt x="3301113" y="251586"/>
                </a:cubicBezTo>
                <a:cubicBezTo>
                  <a:pt x="3295815" y="247494"/>
                  <a:pt x="3287010" y="245447"/>
                  <a:pt x="3274698" y="245447"/>
                </a:cubicBezTo>
                <a:close/>
                <a:moveTo>
                  <a:pt x="3268206" y="182939"/>
                </a:moveTo>
                <a:lnTo>
                  <a:pt x="3268206" y="217542"/>
                </a:lnTo>
                <a:lnTo>
                  <a:pt x="3275042" y="217542"/>
                </a:lnTo>
                <a:cubicBezTo>
                  <a:pt x="3282661" y="217542"/>
                  <a:pt x="3288319" y="215942"/>
                  <a:pt x="3292017" y="212742"/>
                </a:cubicBezTo>
                <a:cubicBezTo>
                  <a:pt x="3295714" y="209542"/>
                  <a:pt x="3297563" y="205189"/>
                  <a:pt x="3297563" y="199682"/>
                </a:cubicBezTo>
                <a:cubicBezTo>
                  <a:pt x="3297563" y="194548"/>
                  <a:pt x="3295807" y="190474"/>
                  <a:pt x="3292297" y="187460"/>
                </a:cubicBezTo>
                <a:cubicBezTo>
                  <a:pt x="3288786" y="184446"/>
                  <a:pt x="3283445" y="182939"/>
                  <a:pt x="3276275" y="182939"/>
                </a:cubicBezTo>
                <a:close/>
                <a:moveTo>
                  <a:pt x="79363" y="153658"/>
                </a:moveTo>
                <a:lnTo>
                  <a:pt x="57333" y="210026"/>
                </a:lnTo>
                <a:lnTo>
                  <a:pt x="101262" y="210026"/>
                </a:lnTo>
                <a:close/>
                <a:moveTo>
                  <a:pt x="3236953" y="153137"/>
                </a:moveTo>
                <a:lnTo>
                  <a:pt x="3262768" y="153137"/>
                </a:lnTo>
                <a:cubicBezTo>
                  <a:pt x="3277744" y="153137"/>
                  <a:pt x="3288697" y="154104"/>
                  <a:pt x="3295625" y="156039"/>
                </a:cubicBezTo>
                <a:cubicBezTo>
                  <a:pt x="3305461" y="158643"/>
                  <a:pt x="3313284" y="163480"/>
                  <a:pt x="3319095" y="170549"/>
                </a:cubicBezTo>
                <a:cubicBezTo>
                  <a:pt x="3324907" y="177619"/>
                  <a:pt x="3327812" y="185953"/>
                  <a:pt x="3327812" y="195553"/>
                </a:cubicBezTo>
                <a:cubicBezTo>
                  <a:pt x="3327812" y="201803"/>
                  <a:pt x="3326491" y="207477"/>
                  <a:pt x="3323850" y="212575"/>
                </a:cubicBezTo>
                <a:cubicBezTo>
                  <a:pt x="3321208" y="217672"/>
                  <a:pt x="3316910" y="222453"/>
                  <a:pt x="3310957" y="226918"/>
                </a:cubicBezTo>
                <a:cubicBezTo>
                  <a:pt x="3320929" y="231606"/>
                  <a:pt x="3328221" y="237466"/>
                  <a:pt x="3332835" y="244498"/>
                </a:cubicBezTo>
                <a:cubicBezTo>
                  <a:pt x="3337449" y="251530"/>
                  <a:pt x="3339756" y="259846"/>
                  <a:pt x="3339756" y="269446"/>
                </a:cubicBezTo>
                <a:cubicBezTo>
                  <a:pt x="3339756" y="278673"/>
                  <a:pt x="3337372" y="287082"/>
                  <a:pt x="3332604" y="294672"/>
                </a:cubicBezTo>
                <a:cubicBezTo>
                  <a:pt x="3327836" y="302262"/>
                  <a:pt x="3321690" y="307936"/>
                  <a:pt x="3314166" y="311694"/>
                </a:cubicBezTo>
                <a:cubicBezTo>
                  <a:pt x="3306643" y="315452"/>
                  <a:pt x="3296251" y="317331"/>
                  <a:pt x="3282991" y="317331"/>
                </a:cubicBezTo>
                <a:lnTo>
                  <a:pt x="3236953" y="317331"/>
                </a:lnTo>
                <a:close/>
                <a:moveTo>
                  <a:pt x="63319" y="110126"/>
                </a:moveTo>
                <a:lnTo>
                  <a:pt x="95016" y="110126"/>
                </a:lnTo>
                <a:lnTo>
                  <a:pt x="158167" y="274320"/>
                </a:lnTo>
                <a:lnTo>
                  <a:pt x="125686" y="274320"/>
                </a:lnTo>
                <a:lnTo>
                  <a:pt x="112839" y="240499"/>
                </a:lnTo>
                <a:lnTo>
                  <a:pt x="45840" y="240499"/>
                </a:lnTo>
                <a:lnTo>
                  <a:pt x="32482" y="274320"/>
                </a:lnTo>
                <a:lnTo>
                  <a:pt x="0" y="274320"/>
                </a:lnTo>
                <a:close/>
                <a:moveTo>
                  <a:pt x="2763800" y="3109"/>
                </a:moveTo>
                <a:cubicBezTo>
                  <a:pt x="3024196" y="3109"/>
                  <a:pt x="3235288" y="651160"/>
                  <a:pt x="3235288" y="1450571"/>
                </a:cubicBezTo>
                <a:cubicBezTo>
                  <a:pt x="3235288" y="2249982"/>
                  <a:pt x="3024196" y="2898033"/>
                  <a:pt x="2763800" y="2898033"/>
                </a:cubicBezTo>
                <a:cubicBezTo>
                  <a:pt x="2503404" y="2898033"/>
                  <a:pt x="2292312" y="2249982"/>
                  <a:pt x="2292312" y="1450571"/>
                </a:cubicBezTo>
                <a:cubicBezTo>
                  <a:pt x="2292312" y="651160"/>
                  <a:pt x="2503404" y="3109"/>
                  <a:pt x="2763800" y="3109"/>
                </a:cubicBezTo>
                <a:close/>
                <a:moveTo>
                  <a:pt x="568728" y="0"/>
                </a:moveTo>
                <a:cubicBezTo>
                  <a:pt x="829124" y="0"/>
                  <a:pt x="1040216" y="648051"/>
                  <a:pt x="1040216" y="1447462"/>
                </a:cubicBezTo>
                <a:cubicBezTo>
                  <a:pt x="1040216" y="2246873"/>
                  <a:pt x="829124" y="2894924"/>
                  <a:pt x="568728" y="2894924"/>
                </a:cubicBezTo>
                <a:cubicBezTo>
                  <a:pt x="308332" y="2894924"/>
                  <a:pt x="97240" y="2246873"/>
                  <a:pt x="97240" y="1447462"/>
                </a:cubicBezTo>
                <a:cubicBezTo>
                  <a:pt x="97240" y="648051"/>
                  <a:pt x="308332" y="0"/>
                  <a:pt x="568728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85BF242C-B187-4DF6-A826-E6B6F3BB34C0}"/>
              </a:ext>
            </a:extLst>
          </p:cNvPr>
          <p:cNvCxnSpPr>
            <a:cxnSpLocks/>
          </p:cNvCxnSpPr>
          <p:nvPr/>
        </p:nvCxnSpPr>
        <p:spPr>
          <a:xfrm flipV="1">
            <a:off x="3268268" y="3679654"/>
            <a:ext cx="1875232" cy="2957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ECECB0A7-F145-4342-A726-81A61D70051D}"/>
              </a:ext>
            </a:extLst>
          </p:cNvPr>
          <p:cNvCxnSpPr>
            <a:cxnSpLocks/>
          </p:cNvCxnSpPr>
          <p:nvPr/>
        </p:nvCxnSpPr>
        <p:spPr>
          <a:xfrm flipV="1">
            <a:off x="3268268" y="4319062"/>
            <a:ext cx="1875232" cy="12325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763AEF09-220A-4C8E-9216-15ACBF84323E}"/>
              </a:ext>
            </a:extLst>
          </p:cNvPr>
          <p:cNvCxnSpPr>
            <a:cxnSpLocks/>
          </p:cNvCxnSpPr>
          <p:nvPr/>
        </p:nvCxnSpPr>
        <p:spPr>
          <a:xfrm flipV="1">
            <a:off x="3268268" y="5143500"/>
            <a:ext cx="1875232" cy="101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TextBox 1037">
            <a:extLst>
              <a:ext uri="{FF2B5EF4-FFF2-40B4-BE49-F238E27FC236}">
                <a16:creationId xmlns:a16="http://schemas.microsoft.com/office/drawing/2014/main" id="{53D90D7C-9CE2-4DD3-A8D5-D88888A8FE5D}"/>
              </a:ext>
            </a:extLst>
          </p:cNvPr>
          <p:cNvSpPr txBox="1"/>
          <p:nvPr/>
        </p:nvSpPr>
        <p:spPr>
          <a:xfrm>
            <a:off x="6299200" y="2890391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Може да запишеме: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DF0E82D6-7EB1-4B83-AC18-DE9C307AE845}"/>
              </a:ext>
            </a:extLst>
          </p:cNvPr>
          <p:cNvSpPr txBox="1"/>
          <p:nvPr/>
        </p:nvSpPr>
        <p:spPr>
          <a:xfrm>
            <a:off x="6400800" y="349198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/>
              <a:t>-3 =</a:t>
            </a:r>
            <a:r>
              <a:rPr lang="en-US" sz="2000" b="1" dirty="0"/>
              <a:t> f(0)</a:t>
            </a: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26287C9F-7BF6-4950-9F77-3812D7531097}"/>
              </a:ext>
            </a:extLst>
          </p:cNvPr>
          <p:cNvSpPr txBox="1"/>
          <p:nvPr/>
        </p:nvSpPr>
        <p:spPr>
          <a:xfrm>
            <a:off x="6426199" y="3924300"/>
            <a:ext cx="108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-1= f(1)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3E6786FF-51AC-45E9-A436-2994B411DDED}"/>
              </a:ext>
            </a:extLst>
          </p:cNvPr>
          <p:cNvSpPr txBox="1"/>
          <p:nvPr/>
        </p:nvSpPr>
        <p:spPr>
          <a:xfrm>
            <a:off x="6519366" y="4349033"/>
            <a:ext cx="121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1= f(2)</a:t>
            </a:r>
          </a:p>
        </p:txBody>
      </p:sp>
    </p:spTree>
    <p:extLst>
      <p:ext uri="{BB962C8B-B14F-4D97-AF65-F5344CB8AC3E}">
        <p14:creationId xmlns:p14="http://schemas.microsoft.com/office/powerpoint/2010/main" val="40057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50" grpId="0" animBg="1"/>
      <p:bldP spid="1039" grpId="0"/>
      <p:bldP spid="1040" grpId="0"/>
      <p:bldP spid="10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3EFF20-1107-4FD9-9A2C-A84FF8F4F4BE}"/>
              </a:ext>
            </a:extLst>
          </p:cNvPr>
          <p:cNvSpPr txBox="1"/>
          <p:nvPr/>
        </p:nvSpPr>
        <p:spPr>
          <a:xfrm>
            <a:off x="0" y="508000"/>
            <a:ext cx="1209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За да го нацртаме графикот на функцијата може прво да ја претставиме шематски (со табела). За х земаме произволни вредности и знаејќи дека правилото за пресликување (функцијата) е</a:t>
            </a:r>
            <a:r>
              <a:rPr lang="mk-MK" dirty="0">
                <a:solidFill>
                  <a:srgbClr val="FFFF00"/>
                </a:solidFill>
              </a:rPr>
              <a:t> </a:t>
            </a:r>
            <a:r>
              <a:rPr lang="mk-MK" b="1" dirty="0">
                <a:solidFill>
                  <a:srgbClr val="FFFF00"/>
                </a:solidFill>
              </a:rPr>
              <a:t>У=2х +1 </a:t>
            </a:r>
            <a:r>
              <a:rPr lang="mk-MK" dirty="0"/>
              <a:t>во вториот ред ги добиваме вредностите за у откако вредностите на х ќе ги заменеме во  формулата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B48C735-68B3-4915-8AF5-EAD10246D6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176" y="2953054"/>
            <a:ext cx="2727124" cy="157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B833D2D-5BEA-4227-83B9-675AA5791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435302"/>
              </p:ext>
            </p:extLst>
          </p:nvPr>
        </p:nvGraphicFramePr>
        <p:xfrm>
          <a:off x="508000" y="2228669"/>
          <a:ext cx="3200400" cy="172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956">
                  <a:extLst>
                    <a:ext uri="{9D8B030D-6E8A-4147-A177-3AD203B41FA5}">
                      <a16:colId xmlns:a16="http://schemas.microsoft.com/office/drawing/2014/main" val="776106652"/>
                    </a:ext>
                  </a:extLst>
                </a:gridCol>
                <a:gridCol w="810674">
                  <a:extLst>
                    <a:ext uri="{9D8B030D-6E8A-4147-A177-3AD203B41FA5}">
                      <a16:colId xmlns:a16="http://schemas.microsoft.com/office/drawing/2014/main" val="358622258"/>
                    </a:ext>
                  </a:extLst>
                </a:gridCol>
                <a:gridCol w="903694">
                  <a:extLst>
                    <a:ext uri="{9D8B030D-6E8A-4147-A177-3AD203B41FA5}">
                      <a16:colId xmlns:a16="http://schemas.microsoft.com/office/drawing/2014/main" val="3091942032"/>
                    </a:ext>
                  </a:extLst>
                </a:gridCol>
                <a:gridCol w="800076">
                  <a:extLst>
                    <a:ext uri="{9D8B030D-6E8A-4147-A177-3AD203B41FA5}">
                      <a16:colId xmlns:a16="http://schemas.microsoft.com/office/drawing/2014/main" val="3288003107"/>
                    </a:ext>
                  </a:extLst>
                </a:gridCol>
              </a:tblGrid>
              <a:tr h="860216">
                <a:tc>
                  <a:txBody>
                    <a:bodyPr/>
                    <a:lstStyle/>
                    <a:p>
                      <a:pPr algn="ctr"/>
                      <a:r>
                        <a:rPr lang="mk-MK" sz="2000" b="1" dirty="0"/>
                        <a:t>х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894424"/>
                  </a:ext>
                </a:extLst>
              </a:tr>
              <a:tr h="860216">
                <a:tc>
                  <a:txBody>
                    <a:bodyPr/>
                    <a:lstStyle/>
                    <a:p>
                      <a:pPr algn="ctr"/>
                      <a:r>
                        <a:rPr lang="mk-MK" sz="2000" b="1" dirty="0"/>
                        <a:t>у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000" b="1" dirty="0"/>
                        <a:t>-3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000" b="1" dirty="0"/>
                        <a:t>-1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000" b="1" dirty="0"/>
                        <a:t>1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9406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BB560A-E12C-41FD-B8D6-45B7E368FF58}"/>
              </a:ext>
            </a:extLst>
          </p:cNvPr>
          <p:cNvSpPr txBox="1"/>
          <p:nvPr/>
        </p:nvSpPr>
        <p:spPr>
          <a:xfrm>
            <a:off x="3708400" y="1678686"/>
            <a:ext cx="524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Ги означуваме точките во координатен систем и ги поврзуваме за да ја добиеме правата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0CA25C-E93C-49B6-9CDC-1CD68E964B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" t="2193" r="1724" b="1"/>
          <a:stretch/>
        </p:blipFill>
        <p:spPr>
          <a:xfrm>
            <a:off x="4216400" y="3035390"/>
            <a:ext cx="3822700" cy="3822100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BD1C874C-1654-4761-A938-957CC7B5AC0A}"/>
              </a:ext>
            </a:extLst>
          </p:cNvPr>
          <p:cNvSpPr/>
          <p:nvPr/>
        </p:nvSpPr>
        <p:spPr>
          <a:xfrm>
            <a:off x="6096000" y="5816600"/>
            <a:ext cx="1270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5C60D22-6AE8-4E22-A6CA-A032A9E13EE4}"/>
              </a:ext>
            </a:extLst>
          </p:cNvPr>
          <p:cNvSpPr/>
          <p:nvPr/>
        </p:nvSpPr>
        <p:spPr>
          <a:xfrm>
            <a:off x="6388100" y="5181600"/>
            <a:ext cx="1397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677F9E2-A02A-400C-A143-662E780C31AD}"/>
              </a:ext>
            </a:extLst>
          </p:cNvPr>
          <p:cNvSpPr/>
          <p:nvPr/>
        </p:nvSpPr>
        <p:spPr>
          <a:xfrm>
            <a:off x="6718300" y="4546600"/>
            <a:ext cx="1397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BC4A77-F9CE-40F7-A5D7-0C2765FF6E19}"/>
              </a:ext>
            </a:extLst>
          </p:cNvPr>
          <p:cNvCxnSpPr>
            <a:cxnSpLocks/>
          </p:cNvCxnSpPr>
          <p:nvPr/>
        </p:nvCxnSpPr>
        <p:spPr>
          <a:xfrm flipH="1">
            <a:off x="5715000" y="3035390"/>
            <a:ext cx="1892300" cy="369561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59D10F-6DB4-4300-A669-9EC01DD77CF0}"/>
              </a:ext>
            </a:extLst>
          </p:cNvPr>
          <p:cNvSpPr txBox="1"/>
          <p:nvPr/>
        </p:nvSpPr>
        <p:spPr>
          <a:xfrm rot="17826345">
            <a:off x="6602785" y="31173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Y=2x+1</a:t>
            </a:r>
          </a:p>
        </p:txBody>
      </p:sp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5019F5F-A4D7-443A-9501-CF758952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876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41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B48C735-68B3-4915-8AF5-EAD10246D6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0" y="4872995"/>
            <a:ext cx="2727124" cy="157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A0ABB9-8BBD-40AB-BA9A-3C8C385D3187}"/>
              </a:ext>
            </a:extLst>
          </p:cNvPr>
          <p:cNvSpPr txBox="1"/>
          <p:nvPr/>
        </p:nvSpPr>
        <p:spPr>
          <a:xfrm>
            <a:off x="203200" y="704687"/>
            <a:ext cx="1198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/>
              <a:t>Задача:  Дополни ја табелата со вредности за </a:t>
            </a:r>
            <a:r>
              <a:rPr lang="mk-MK" sz="2000" b="1" dirty="0">
                <a:solidFill>
                  <a:srgbClr val="FFFF00"/>
                </a:solidFill>
              </a:rPr>
              <a:t>У=Х+3, </a:t>
            </a:r>
            <a:r>
              <a:rPr lang="mk-MK" sz="2000" b="1" dirty="0"/>
              <a:t>а потоа нацртај го графикот</a:t>
            </a:r>
            <a:r>
              <a:rPr lang="mk-MK" sz="2000" b="1" dirty="0">
                <a:solidFill>
                  <a:srgbClr val="FFFF00"/>
                </a:solidFill>
              </a:rPr>
              <a:t>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7C01785-59C9-47F7-9620-F43C89FEA1F5}"/>
              </a:ext>
            </a:extLst>
          </p:cNvPr>
          <p:cNvGraphicFramePr>
            <a:graphicFrameLocks noGrp="1"/>
          </p:cNvGraphicFramePr>
          <p:nvPr/>
        </p:nvGraphicFramePr>
        <p:xfrm>
          <a:off x="444500" y="1505096"/>
          <a:ext cx="3961612" cy="12827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0403">
                  <a:extLst>
                    <a:ext uri="{9D8B030D-6E8A-4147-A177-3AD203B41FA5}">
                      <a16:colId xmlns:a16="http://schemas.microsoft.com/office/drawing/2014/main" val="2828084222"/>
                    </a:ext>
                  </a:extLst>
                </a:gridCol>
                <a:gridCol w="990403">
                  <a:extLst>
                    <a:ext uri="{9D8B030D-6E8A-4147-A177-3AD203B41FA5}">
                      <a16:colId xmlns:a16="http://schemas.microsoft.com/office/drawing/2014/main" val="617889312"/>
                    </a:ext>
                  </a:extLst>
                </a:gridCol>
                <a:gridCol w="990403">
                  <a:extLst>
                    <a:ext uri="{9D8B030D-6E8A-4147-A177-3AD203B41FA5}">
                      <a16:colId xmlns:a16="http://schemas.microsoft.com/office/drawing/2014/main" val="4191893442"/>
                    </a:ext>
                  </a:extLst>
                </a:gridCol>
                <a:gridCol w="990403">
                  <a:extLst>
                    <a:ext uri="{9D8B030D-6E8A-4147-A177-3AD203B41FA5}">
                      <a16:colId xmlns:a16="http://schemas.microsoft.com/office/drawing/2014/main" val="3262088984"/>
                    </a:ext>
                  </a:extLst>
                </a:gridCol>
              </a:tblGrid>
              <a:tr h="64135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88868"/>
                  </a:ext>
                </a:extLst>
              </a:tr>
              <a:tr h="641352">
                <a:tc>
                  <a:txBody>
                    <a:bodyPr/>
                    <a:lstStyle/>
                    <a:p>
                      <a:pPr algn="ctr"/>
                      <a:r>
                        <a:rPr lang="mk-MK" sz="2400" b="1" dirty="0"/>
                        <a:t>У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1756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0D027B-EEEF-49C9-9CBF-01CF909D4AFF}"/>
              </a:ext>
            </a:extLst>
          </p:cNvPr>
          <p:cNvSpPr txBox="1"/>
          <p:nvPr/>
        </p:nvSpPr>
        <p:spPr>
          <a:xfrm>
            <a:off x="748510" y="1505096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/>
              <a:t>х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6BECE-943A-4331-8D15-C9244827C0BF}"/>
              </a:ext>
            </a:extLst>
          </p:cNvPr>
          <p:cNvSpPr txBox="1"/>
          <p:nvPr/>
        </p:nvSpPr>
        <p:spPr>
          <a:xfrm>
            <a:off x="1751810" y="2254399"/>
            <a:ext cx="3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1175C-F83E-4645-BB10-FC6B5CF281B3}"/>
              </a:ext>
            </a:extLst>
          </p:cNvPr>
          <p:cNvSpPr txBox="1"/>
          <p:nvPr/>
        </p:nvSpPr>
        <p:spPr>
          <a:xfrm>
            <a:off x="2640810" y="2254399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A2659-0CA2-4446-B483-0FB6BC3AF010}"/>
              </a:ext>
            </a:extLst>
          </p:cNvPr>
          <p:cNvSpPr txBox="1"/>
          <p:nvPr/>
        </p:nvSpPr>
        <p:spPr>
          <a:xfrm>
            <a:off x="3567910" y="2254399"/>
            <a:ext cx="58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52D624-D8D1-4373-B7AD-617E6500A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" t="2193" r="1724" b="1"/>
          <a:stretch/>
        </p:blipFill>
        <p:spPr>
          <a:xfrm>
            <a:off x="4939512" y="1505096"/>
            <a:ext cx="5195088" cy="5194273"/>
          </a:xfrm>
          <a:prstGeom prst="rect">
            <a:avLst/>
          </a:prstGeom>
        </p:spPr>
      </p:pic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F4E6634E-F093-450F-8A04-FA52D876999C}"/>
              </a:ext>
            </a:extLst>
          </p:cNvPr>
          <p:cNvSpPr/>
          <p:nvPr/>
        </p:nvSpPr>
        <p:spPr>
          <a:xfrm>
            <a:off x="7505700" y="2679373"/>
            <a:ext cx="127000" cy="1647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4D88203-957D-49A4-BD30-7A95955DABFC}"/>
              </a:ext>
            </a:extLst>
          </p:cNvPr>
          <p:cNvSpPr/>
          <p:nvPr/>
        </p:nvSpPr>
        <p:spPr>
          <a:xfrm>
            <a:off x="7937500" y="2267247"/>
            <a:ext cx="138914" cy="1668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5E4473FA-8C59-4FD5-BAAB-5784800FE004}"/>
              </a:ext>
            </a:extLst>
          </p:cNvPr>
          <p:cNvSpPr/>
          <p:nvPr/>
        </p:nvSpPr>
        <p:spPr>
          <a:xfrm>
            <a:off x="8373468" y="1824598"/>
            <a:ext cx="122832" cy="1436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B91221-1544-4F6F-9CC5-0D8DBD1D088C}"/>
              </a:ext>
            </a:extLst>
          </p:cNvPr>
          <p:cNvCxnSpPr>
            <a:cxnSpLocks/>
          </p:cNvCxnSpPr>
          <p:nvPr/>
        </p:nvCxnSpPr>
        <p:spPr>
          <a:xfrm flipH="1">
            <a:off x="5976921" y="1505096"/>
            <a:ext cx="2806700" cy="28829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60D37CE-978B-4434-A83B-8AC8C57388E7}"/>
              </a:ext>
            </a:extLst>
          </p:cNvPr>
          <p:cNvSpPr txBox="1"/>
          <p:nvPr/>
        </p:nvSpPr>
        <p:spPr>
          <a:xfrm rot="18948056">
            <a:off x="6007180" y="3108156"/>
            <a:ext cx="161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>
                <a:solidFill>
                  <a:srgbClr val="002060"/>
                </a:solidFill>
              </a:rPr>
              <a:t>У=Х+3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4B8B0-B574-4EFF-AB2C-6C2CC464B1EA}"/>
              </a:ext>
            </a:extLst>
          </p:cNvPr>
          <p:cNvSpPr txBox="1"/>
          <p:nvPr/>
        </p:nvSpPr>
        <p:spPr>
          <a:xfrm>
            <a:off x="203199" y="3263900"/>
            <a:ext cx="4634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dirty="0"/>
              <a:t>И двете претходни функции се растечки зошто коефициентите пред аргументот х се позитивни броеви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3429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20" grpId="0" animBg="1"/>
      <p:bldP spid="21" grpId="0" animBg="1"/>
      <p:bldP spid="2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7C01785-59C9-47F7-9620-F43C89FEA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767223"/>
              </p:ext>
            </p:extLst>
          </p:nvPr>
        </p:nvGraphicFramePr>
        <p:xfrm>
          <a:off x="496088" y="1709314"/>
          <a:ext cx="3961612" cy="12827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0403">
                  <a:extLst>
                    <a:ext uri="{9D8B030D-6E8A-4147-A177-3AD203B41FA5}">
                      <a16:colId xmlns:a16="http://schemas.microsoft.com/office/drawing/2014/main" val="2828084222"/>
                    </a:ext>
                  </a:extLst>
                </a:gridCol>
                <a:gridCol w="990403">
                  <a:extLst>
                    <a:ext uri="{9D8B030D-6E8A-4147-A177-3AD203B41FA5}">
                      <a16:colId xmlns:a16="http://schemas.microsoft.com/office/drawing/2014/main" val="617889312"/>
                    </a:ext>
                  </a:extLst>
                </a:gridCol>
                <a:gridCol w="990403">
                  <a:extLst>
                    <a:ext uri="{9D8B030D-6E8A-4147-A177-3AD203B41FA5}">
                      <a16:colId xmlns:a16="http://schemas.microsoft.com/office/drawing/2014/main" val="4191893442"/>
                    </a:ext>
                  </a:extLst>
                </a:gridCol>
                <a:gridCol w="990403">
                  <a:extLst>
                    <a:ext uri="{9D8B030D-6E8A-4147-A177-3AD203B41FA5}">
                      <a16:colId xmlns:a16="http://schemas.microsoft.com/office/drawing/2014/main" val="3262088984"/>
                    </a:ext>
                  </a:extLst>
                </a:gridCol>
              </a:tblGrid>
              <a:tr h="641352">
                <a:tc>
                  <a:txBody>
                    <a:bodyPr/>
                    <a:lstStyle/>
                    <a:p>
                      <a:pPr algn="ctr"/>
                      <a:r>
                        <a:rPr lang="mk-MK" sz="2400" dirty="0"/>
                        <a:t>х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88868"/>
                  </a:ext>
                </a:extLst>
              </a:tr>
              <a:tr h="641352">
                <a:tc>
                  <a:txBody>
                    <a:bodyPr/>
                    <a:lstStyle/>
                    <a:p>
                      <a:pPr algn="ctr"/>
                      <a:r>
                        <a:rPr lang="mk-MK" sz="2400" b="1" dirty="0"/>
                        <a:t>У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175647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D652D624-D8D1-4373-B7AD-617E6500A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" t="2193" r="1724" b="1"/>
          <a:stretch/>
        </p:blipFill>
        <p:spPr>
          <a:xfrm>
            <a:off x="4939512" y="1505096"/>
            <a:ext cx="5195088" cy="5194273"/>
          </a:xfrm>
          <a:prstGeom prst="rect">
            <a:avLst/>
          </a:prstGeom>
        </p:spPr>
      </p:pic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F4E6634E-F093-450F-8A04-FA52D876999C}"/>
              </a:ext>
            </a:extLst>
          </p:cNvPr>
          <p:cNvSpPr/>
          <p:nvPr/>
        </p:nvSpPr>
        <p:spPr>
          <a:xfrm>
            <a:off x="7511656" y="1876893"/>
            <a:ext cx="127000" cy="1647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4D88203-957D-49A4-BD30-7A95955DABFC}"/>
              </a:ext>
            </a:extLst>
          </p:cNvPr>
          <p:cNvSpPr/>
          <p:nvPr/>
        </p:nvSpPr>
        <p:spPr>
          <a:xfrm>
            <a:off x="8357386" y="3562647"/>
            <a:ext cx="138914" cy="1668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5E4473FA-8C59-4FD5-BAAB-5784800FE004}"/>
              </a:ext>
            </a:extLst>
          </p:cNvPr>
          <p:cNvSpPr/>
          <p:nvPr/>
        </p:nvSpPr>
        <p:spPr>
          <a:xfrm>
            <a:off x="9237068" y="5281068"/>
            <a:ext cx="122832" cy="1436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2172E-92EE-4F22-936B-9831A62C9CCB}"/>
              </a:ext>
            </a:extLst>
          </p:cNvPr>
          <p:cNvSpPr txBox="1"/>
          <p:nvPr/>
        </p:nvSpPr>
        <p:spPr>
          <a:xfrm>
            <a:off x="203199" y="127000"/>
            <a:ext cx="1160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dirty="0"/>
              <a:t>Да разгледаме една задача каде коефициентот пред аргументот х е негативен број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EC89A-02BD-4121-8B35-B1DAE5186C42}"/>
              </a:ext>
            </a:extLst>
          </p:cNvPr>
          <p:cNvSpPr txBox="1"/>
          <p:nvPr/>
        </p:nvSpPr>
        <p:spPr>
          <a:xfrm>
            <a:off x="203199" y="527110"/>
            <a:ext cx="4736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dirty="0"/>
              <a:t>Задача: Да се претстави графички функцијата </a:t>
            </a:r>
            <a:r>
              <a:rPr lang="mk-MK" sz="2000" b="1" dirty="0">
                <a:solidFill>
                  <a:srgbClr val="FFFF00"/>
                </a:solidFill>
              </a:rPr>
              <a:t>у=-2х+5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AD749-D335-411E-BC05-FD901AAD96F6}"/>
              </a:ext>
            </a:extLst>
          </p:cNvPr>
          <p:cNvSpPr txBox="1"/>
          <p:nvPr/>
        </p:nvSpPr>
        <p:spPr>
          <a:xfrm>
            <a:off x="203199" y="3213100"/>
            <a:ext cx="41436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>
                <a:solidFill>
                  <a:srgbClr val="00B0F0"/>
                </a:solidFill>
              </a:rPr>
              <a:t>Забелешка:</a:t>
            </a:r>
            <a:r>
              <a:rPr lang="mk-MK" dirty="0"/>
              <a:t> Во табелата не мора секогаш за вредности на х да се земаат 0,1 и 2 туку се земаат произволни броеви,обично со своите координати да бидат поблиску до координатниот почеток за да може  да се претстават во координатниот систем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2ADAF5-BD75-45D6-A5A7-752107266C4C}"/>
              </a:ext>
            </a:extLst>
          </p:cNvPr>
          <p:cNvSpPr txBox="1"/>
          <p:nvPr/>
        </p:nvSpPr>
        <p:spPr>
          <a:xfrm>
            <a:off x="1714500" y="2434086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00316-4F29-4AB3-8D91-ED004F4CE928}"/>
              </a:ext>
            </a:extLst>
          </p:cNvPr>
          <p:cNvSpPr txBox="1"/>
          <p:nvPr/>
        </p:nvSpPr>
        <p:spPr>
          <a:xfrm>
            <a:off x="2623893" y="2415930"/>
            <a:ext cx="578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>
                <a:solidFill>
                  <a:schemeClr val="accent4">
                    <a:lumMod val="75000"/>
                  </a:schemeClr>
                </a:solidFill>
              </a:rPr>
              <a:t> 1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AF8435-454C-4CD4-A07B-EB3F9DA4834E}"/>
              </a:ext>
            </a:extLst>
          </p:cNvPr>
          <p:cNvSpPr txBox="1"/>
          <p:nvPr/>
        </p:nvSpPr>
        <p:spPr>
          <a:xfrm>
            <a:off x="3585720" y="2398916"/>
            <a:ext cx="578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>
                <a:solidFill>
                  <a:schemeClr val="accent4">
                    <a:lumMod val="75000"/>
                  </a:schemeClr>
                </a:solidFill>
              </a:rPr>
              <a:t>-3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43F57C-D7C2-44B4-9F61-DB35D11D00C0}"/>
              </a:ext>
            </a:extLst>
          </p:cNvPr>
          <p:cNvCxnSpPr>
            <a:cxnSpLocks/>
          </p:cNvCxnSpPr>
          <p:nvPr/>
        </p:nvCxnSpPr>
        <p:spPr>
          <a:xfrm>
            <a:off x="7253597" y="1433260"/>
            <a:ext cx="2779403" cy="5266109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70F31E4-8C00-44E5-85DD-1A07ABFDD809}"/>
              </a:ext>
            </a:extLst>
          </p:cNvPr>
          <p:cNvSpPr txBox="1"/>
          <p:nvPr/>
        </p:nvSpPr>
        <p:spPr>
          <a:xfrm>
            <a:off x="88900" y="5798423"/>
            <a:ext cx="4736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Оваа функција е опаѓачка поради тоа што коефициентот пред аргументот е негативен број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939982-2347-4048-90D2-4F4353DF8E58}"/>
              </a:ext>
            </a:extLst>
          </p:cNvPr>
          <p:cNvSpPr txBox="1"/>
          <p:nvPr/>
        </p:nvSpPr>
        <p:spPr>
          <a:xfrm rot="3564966">
            <a:off x="7343271" y="2599279"/>
            <a:ext cx="186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Y=-2x+5</a:t>
            </a:r>
          </a:p>
        </p:txBody>
      </p:sp>
    </p:spTree>
    <p:extLst>
      <p:ext uri="{BB962C8B-B14F-4D97-AF65-F5344CB8AC3E}">
        <p14:creationId xmlns:p14="http://schemas.microsoft.com/office/powerpoint/2010/main" val="4242454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6" grpId="0"/>
      <p:bldP spid="9" grpId="0"/>
      <p:bldP spid="13" grpId="0"/>
      <p:bldP spid="14" grpId="0"/>
      <p:bldP spid="1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BAD26E-0D80-4A2D-8D13-BB95EEBA7280}"/>
              </a:ext>
            </a:extLst>
          </p:cNvPr>
          <p:cNvSpPr txBox="1"/>
          <p:nvPr/>
        </p:nvSpPr>
        <p:spPr>
          <a:xfrm>
            <a:off x="1409700" y="165100"/>
            <a:ext cx="1078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Обидете се сами да ја решите задачата: 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EF0685-32A0-4D9F-AB40-A563BD17E99A}"/>
                  </a:ext>
                </a:extLst>
              </p:cNvPr>
              <p:cNvSpPr txBox="1"/>
              <p:nvPr/>
            </p:nvSpPr>
            <p:spPr>
              <a:xfrm>
                <a:off x="1409700" y="660400"/>
                <a:ext cx="10782300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2400" b="1" dirty="0">
                    <a:solidFill>
                      <a:srgbClr val="FFFF00"/>
                    </a:solidFill>
                  </a:rPr>
                  <a:t>Задача:</a:t>
                </a:r>
                <a:r>
                  <a:rPr lang="mk-MK" dirty="0"/>
                  <a:t> </a:t>
                </a:r>
                <a:r>
                  <a:rPr lang="mk-MK" b="1" dirty="0"/>
                  <a:t>Дополни ја табелата на вредности на функцијата </a:t>
                </a:r>
                <a:r>
                  <a:rPr lang="mk-MK" b="1" dirty="0">
                    <a:solidFill>
                      <a:srgbClr val="FFFF00"/>
                    </a:solidFill>
                  </a:rPr>
                  <a:t>у=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k-MK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mk-MK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х+</m:t>
                        </m:r>
                        <m:r>
                          <a:rPr lang="mk-MK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mk-MK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mk-MK" sz="2800" b="1" dirty="0"/>
                  <a:t>, </a:t>
                </a:r>
                <a:r>
                  <a:rPr lang="mk-MK" b="1" dirty="0"/>
                  <a:t>а потоа нацртај го во координатна мрежа нејзиниот график</a:t>
                </a:r>
                <a:endParaRPr lang="en-US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EF0685-32A0-4D9F-AB40-A563BD17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660400"/>
                <a:ext cx="10782300" cy="991682"/>
              </a:xfrm>
              <a:prstGeom prst="rect">
                <a:avLst/>
              </a:prstGeom>
              <a:blipFill>
                <a:blip r:embed="rId2"/>
                <a:stretch>
                  <a:fillRect l="-848" r="-57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12FA1E-E3A0-40D6-ADC9-3CF00F216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784566"/>
              </p:ext>
            </p:extLst>
          </p:nvPr>
        </p:nvGraphicFramePr>
        <p:xfrm>
          <a:off x="1409700" y="3280442"/>
          <a:ext cx="4267200" cy="1463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3969208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4631171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9182697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505724089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endParaRPr lang="mk-MK" dirty="0"/>
                    </a:p>
                    <a:p>
                      <a:pPr algn="ctr"/>
                      <a:r>
                        <a:rPr lang="mk-MK" sz="2400" dirty="0"/>
                        <a:t>Х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k-MK" dirty="0"/>
                    </a:p>
                    <a:p>
                      <a:pPr algn="ctr"/>
                      <a:r>
                        <a:rPr lang="mk-MK" sz="2400" dirty="0"/>
                        <a:t>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k-MK" dirty="0"/>
                    </a:p>
                    <a:p>
                      <a:pPr algn="ctr"/>
                      <a:r>
                        <a:rPr lang="mk-MK" sz="2400" dirty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k-MK" dirty="0"/>
                    </a:p>
                    <a:p>
                      <a:pPr algn="ctr"/>
                      <a:r>
                        <a:rPr lang="mk-MK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9518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endParaRPr lang="mk-MK" dirty="0"/>
                    </a:p>
                    <a:p>
                      <a:pPr algn="ctr"/>
                      <a:r>
                        <a:rPr lang="mk-MK" sz="2400" b="1" dirty="0"/>
                        <a:t>У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5676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6FD4311-C5DF-440F-99BB-AC9EA911B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1862" b="1"/>
          <a:stretch/>
        </p:blipFill>
        <p:spPr>
          <a:xfrm>
            <a:off x="6096000" y="1652082"/>
            <a:ext cx="4686300" cy="4795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4558F-982C-49BF-98BB-BA9319847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0" y="1500805"/>
            <a:ext cx="2502413" cy="21341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C2B07B-005B-4922-BF2B-9FFCDDAEDFDF}"/>
              </a:ext>
            </a:extLst>
          </p:cNvPr>
          <p:cNvSpPr txBox="1"/>
          <p:nvPr/>
        </p:nvSpPr>
        <p:spPr>
          <a:xfrm>
            <a:off x="1155700" y="5357194"/>
            <a:ext cx="4838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График на функција </a:t>
            </a:r>
            <a:r>
              <a:rPr lang="en-US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by </a:t>
            </a:r>
            <a:r>
              <a:rPr lang="mk-MK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Кети Наумоска </a:t>
            </a:r>
            <a:r>
              <a:rPr lang="en-US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is licensed under a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5"/>
              </a:rPr>
              <a:t>Creative Commons Attribution 4.0 International License</a:t>
            </a:r>
            <a:r>
              <a:rPr lang="en-US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dirty="0"/>
          </a:p>
        </p:txBody>
      </p:sp>
      <p:pic>
        <p:nvPicPr>
          <p:cNvPr id="3078" name="Picture 6" descr="Creative Commons License">
            <a:extLst>
              <a:ext uri="{FF2B5EF4-FFF2-40B4-BE49-F238E27FC236}">
                <a16:creationId xmlns:a16="http://schemas.microsoft.com/office/drawing/2014/main" id="{2371A422-21C4-4948-ABA9-90EC02B1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56" y="6029609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76834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534</TotalTime>
  <Words>431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Century Gothic</vt:lpstr>
      <vt:lpstr>source sans pro</vt:lpstr>
      <vt:lpstr>Wingdings 3</vt:lpstr>
      <vt:lpstr>Ion</vt:lpstr>
      <vt:lpstr>График на линеарна функција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 на линеарна функција</dc:title>
  <dc:creator>keti</dc:creator>
  <cp:lastModifiedBy>Кети Наумоска</cp:lastModifiedBy>
  <cp:revision>41</cp:revision>
  <dcterms:created xsi:type="dcterms:W3CDTF">2020-03-29T18:25:32Z</dcterms:created>
  <dcterms:modified xsi:type="dcterms:W3CDTF">2020-10-16T18:01:45Z</dcterms:modified>
</cp:coreProperties>
</file>