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9" r:id="rId5"/>
    <p:sldId id="260" r:id="rId6"/>
    <p:sldId id="264" r:id="rId7"/>
    <p:sldId id="266" r:id="rId8"/>
    <p:sldId id="273" r:id="rId9"/>
    <p:sldId id="267" r:id="rId10"/>
    <p:sldId id="271" r:id="rId11"/>
    <p:sldId id="272" r:id="rId12"/>
    <p:sldId id="268" r:id="rId13"/>
    <p:sldId id="265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1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E69D-E478-4AD0-993B-9999BD22686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856-CCC9-4CFA-BB17-2AE41F36F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7" r="7314"/>
          <a:stretch/>
        </p:blipFill>
        <p:spPr>
          <a:xfrm>
            <a:off x="3725694" y="267704"/>
            <a:ext cx="4727643" cy="22870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92072" y="2554746"/>
            <a:ext cx="96080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	</a:t>
            </a:r>
            <a:r>
              <a:rPr lang="bs-Latn-BA" sz="3000" b="1" dirty="0" smtClean="0"/>
              <a:t>                             </a:t>
            </a:r>
            <a:r>
              <a:rPr lang="bs-Latn-BA" sz="3600" b="1" dirty="0" smtClean="0"/>
              <a:t>Matematika</a:t>
            </a:r>
            <a:endParaRPr lang="en-US" sz="2800" dirty="0" smtClean="0"/>
          </a:p>
          <a:p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Nastavna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jedinica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mk-MK" sz="3000" dirty="0" smtClean="0"/>
              <a:t>М</a:t>
            </a:r>
            <a:r>
              <a:rPr lang="pl-PL" sz="3000" dirty="0" smtClean="0"/>
              <a:t>noženje </a:t>
            </a:r>
            <a:r>
              <a:rPr lang="pl-PL" sz="3000" dirty="0"/>
              <a:t>i dijeljenje tekstualnih zadataka</a:t>
            </a:r>
            <a:endParaRPr lang="mk-MK" sz="3000" dirty="0" smtClean="0"/>
          </a:p>
          <a:p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Razred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r>
              <a:rPr lang="en-US" sz="3000" dirty="0" smtClean="0"/>
              <a:t>III</a:t>
            </a:r>
          </a:p>
          <a:p>
            <a:r>
              <a:rPr lang="bs-Latn-BA" sz="3000" dirty="0" smtClean="0">
                <a:solidFill>
                  <a:schemeClr val="accent1">
                    <a:lumMod val="75000"/>
                  </a:schemeClr>
                </a:solidFill>
              </a:rPr>
              <a:t>Učiteljica:</a:t>
            </a:r>
            <a:r>
              <a:rPr lang="bs-Latn-BA" sz="3000" dirty="0" smtClean="0"/>
              <a:t> Vesna Jankovska</a:t>
            </a:r>
          </a:p>
          <a:p>
            <a:r>
              <a:rPr lang="bs-Latn-BA" sz="3000" dirty="0" smtClean="0">
                <a:solidFill>
                  <a:schemeClr val="accent1">
                    <a:lumMod val="75000"/>
                  </a:schemeClr>
                </a:solidFill>
              </a:rPr>
              <a:t>Podrška:</a:t>
            </a:r>
            <a:r>
              <a:rPr lang="bs-Latn-BA" sz="3000" dirty="0" smtClean="0"/>
              <a:t> Lap top</a:t>
            </a:r>
          </a:p>
          <a:p>
            <a:r>
              <a:rPr lang="bs-Latn-BA" sz="3000" dirty="0" smtClean="0">
                <a:solidFill>
                  <a:schemeClr val="accent1">
                    <a:lumMod val="75000"/>
                  </a:schemeClr>
                </a:solidFill>
              </a:rPr>
              <a:t>Osnovna škola </a:t>
            </a:r>
            <a:r>
              <a:rPr lang="bs-Latn-BA" sz="3000" dirty="0" smtClean="0"/>
              <a:t>: OOŠ,,Rajko Žinzifov,,Orizare,Veles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13538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5F3539-6A0E-4F39-B8B8-044DADD68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Primer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82128D-9BE6-4EE4-B82A-954EF39FA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9"/>
            <a:ext cx="10515600" cy="481469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bs-Latn-BA" sz="4000" dirty="0">
                <a:solidFill>
                  <a:srgbClr val="FF0000"/>
                </a:solidFill>
              </a:rPr>
              <a:t>U bašti je procvetalo 4 </a:t>
            </a:r>
            <a:r>
              <a:rPr lang="bs-Latn-BA" sz="4000" dirty="0" smtClean="0">
                <a:solidFill>
                  <a:srgbClr val="FF0000"/>
                </a:solidFill>
              </a:rPr>
              <a:t>visibaba,  </a:t>
            </a:r>
            <a:r>
              <a:rPr lang="bs-Latn-BA" sz="4000" dirty="0">
                <a:solidFill>
                  <a:srgbClr val="FF0000"/>
                </a:solidFill>
              </a:rPr>
              <a:t>7 puta više ljubičica.Koliko ljubičica je procevetalo u bašti </a:t>
            </a:r>
            <a:r>
              <a:rPr lang="mk-MK" sz="4000" dirty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00000"/>
              </a:lnSpc>
            </a:pPr>
            <a:endParaRPr lang="mk-MK" sz="4000" dirty="0"/>
          </a:p>
          <a:p>
            <a:pPr marL="0" indent="0">
              <a:lnSpc>
                <a:spcPct val="100000"/>
              </a:lnSpc>
              <a:buNone/>
            </a:pPr>
            <a:r>
              <a:rPr lang="mk-MK" sz="4000" dirty="0"/>
              <a:t>  </a:t>
            </a:r>
            <a:r>
              <a:rPr lang="en-US" sz="4000" b="1" dirty="0" err="1"/>
              <a:t>šta</a:t>
            </a:r>
            <a:r>
              <a:rPr lang="en-US" sz="4000" b="1" dirty="0"/>
              <a:t> </a:t>
            </a:r>
            <a:r>
              <a:rPr lang="en-US" sz="4000" b="1" dirty="0" err="1"/>
              <a:t>znamo</a:t>
            </a:r>
            <a:endParaRPr lang="mk-MK" sz="4000" b="1" dirty="0"/>
          </a:p>
          <a:p>
            <a:pPr marL="0" indent="0">
              <a:lnSpc>
                <a:spcPct val="100000"/>
              </a:lnSpc>
              <a:buNone/>
            </a:pPr>
            <a:r>
              <a:rPr lang="mk-MK" sz="40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bs-Latn-BA" sz="4000" i="1" dirty="0">
                <a:solidFill>
                  <a:schemeClr val="accent1">
                    <a:lumMod val="75000"/>
                  </a:schemeClr>
                </a:solidFill>
              </a:rPr>
              <a:t>broj visibabe </a:t>
            </a:r>
            <a:r>
              <a:rPr lang="mk-MK" sz="4000" i="1" dirty="0">
                <a:solidFill>
                  <a:schemeClr val="accent1">
                    <a:lumMod val="75000"/>
                  </a:schemeClr>
                </a:solidFill>
              </a:rPr>
              <a:t>( </a:t>
            </a:r>
            <a:r>
              <a:rPr lang="bs-Latn-BA" sz="4000" i="1" dirty="0">
                <a:solidFill>
                  <a:schemeClr val="accent1">
                    <a:lumMod val="75000"/>
                  </a:schemeClr>
                </a:solidFill>
              </a:rPr>
              <a:t>to je 4</a:t>
            </a:r>
            <a:r>
              <a:rPr lang="mk-MK" sz="4000" i="1" dirty="0">
                <a:solidFill>
                  <a:schemeClr val="accent1">
                    <a:lumMod val="75000"/>
                  </a:schemeClr>
                </a:solidFill>
              </a:rPr>
              <a:t> )</a:t>
            </a:r>
            <a:endParaRPr lang="bs-Latn-BA" sz="40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="1" dirty="0" err="1"/>
              <a:t>šta</a:t>
            </a:r>
            <a:r>
              <a:rPr lang="en-US" sz="4000" b="1" dirty="0"/>
              <a:t> </a:t>
            </a:r>
            <a:r>
              <a:rPr lang="en-US" sz="4000" b="1" dirty="0" err="1"/>
              <a:t>moramo</a:t>
            </a:r>
            <a:r>
              <a:rPr lang="en-US" sz="4000" b="1" dirty="0"/>
              <a:t> da </a:t>
            </a:r>
            <a:r>
              <a:rPr lang="en-US" sz="4000" b="1" dirty="0" err="1"/>
              <a:t>sazna</a:t>
            </a:r>
            <a:r>
              <a:rPr lang="mk-MK" sz="4000" b="1" dirty="0"/>
              <a:t>је</a:t>
            </a:r>
            <a:r>
              <a:rPr lang="en-US" sz="4000" b="1" dirty="0" err="1"/>
              <a:t>mo</a:t>
            </a:r>
            <a:endParaRPr lang="mk-MK" sz="4000" b="1" dirty="0"/>
          </a:p>
          <a:p>
            <a:pPr marL="0" indent="0">
              <a:lnSpc>
                <a:spcPct val="100000"/>
              </a:lnSpc>
              <a:buNone/>
            </a:pPr>
            <a:r>
              <a:rPr lang="mk-MK" sz="4000" dirty="0">
                <a:solidFill>
                  <a:srgbClr val="C00000"/>
                </a:solidFill>
              </a:rPr>
              <a:t>- </a:t>
            </a:r>
            <a:r>
              <a:rPr lang="en-US" sz="4000" i="1" dirty="0" err="1">
                <a:solidFill>
                  <a:srgbClr val="C00000"/>
                </a:solidFill>
              </a:rPr>
              <a:t>koliko</a:t>
            </a:r>
            <a:r>
              <a:rPr lang="en-US" sz="4000" i="1" dirty="0">
                <a:solidFill>
                  <a:srgbClr val="C00000"/>
                </a:solidFill>
              </a:rPr>
              <a:t> </a:t>
            </a:r>
            <a:r>
              <a:rPr lang="bs-Latn-BA" sz="4000" i="1" dirty="0">
                <a:solidFill>
                  <a:srgbClr val="C00000"/>
                </a:solidFill>
              </a:rPr>
              <a:t>ljubičica </a:t>
            </a:r>
            <a:r>
              <a:rPr lang="en-US" sz="4000" i="1" dirty="0" err="1">
                <a:solidFill>
                  <a:srgbClr val="C00000"/>
                </a:solidFill>
              </a:rPr>
              <a:t>su</a:t>
            </a:r>
            <a:r>
              <a:rPr lang="en-US" sz="4000" i="1" dirty="0">
                <a:solidFill>
                  <a:srgbClr val="C00000"/>
                </a:solidFill>
              </a:rPr>
              <a:t> </a:t>
            </a:r>
            <a:r>
              <a:rPr lang="en-US" sz="4000" i="1" dirty="0" err="1">
                <a:solidFill>
                  <a:srgbClr val="C00000"/>
                </a:solidFill>
              </a:rPr>
              <a:t>procvjetale</a:t>
            </a:r>
            <a:r>
              <a:rPr lang="mk-MK" sz="4000" i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380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7549E-79D8-4E81-B77E-D54C21ED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ešenje</a:t>
            </a:r>
            <a:r>
              <a:rPr lang="mk-MK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29DB8-EC76-4C11-82A7-10443FB15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2032991"/>
          </a:xfrm>
        </p:spPr>
        <p:txBody>
          <a:bodyPr>
            <a:normAutofit/>
          </a:bodyPr>
          <a:lstStyle/>
          <a:p>
            <a:r>
              <a:rPr lang="mk-MK" sz="4400" dirty="0"/>
              <a:t>                            7 *</a:t>
            </a:r>
            <a:r>
              <a:rPr lang="bs-Latn-BA" sz="4400" dirty="0"/>
              <a:t> </a:t>
            </a:r>
            <a:r>
              <a:rPr lang="mk-MK" sz="4400" dirty="0"/>
              <a:t>4=28</a:t>
            </a:r>
          </a:p>
          <a:p>
            <a:pPr marL="0" indent="0">
              <a:buNone/>
            </a:pPr>
            <a:r>
              <a:rPr lang="bs-Latn-BA" sz="4400" dirty="0"/>
              <a:t>Odgovor : </a:t>
            </a:r>
            <a:r>
              <a:rPr lang="bs-Latn-BA" sz="4400" dirty="0">
                <a:solidFill>
                  <a:prstClr val="black"/>
                </a:solidFill>
              </a:rPr>
              <a:t>U bašti su procvetale </a:t>
            </a:r>
            <a:r>
              <a:rPr lang="bs-Latn-BA" sz="4400" dirty="0"/>
              <a:t>28 ljubičica.</a:t>
            </a:r>
          </a:p>
          <a:p>
            <a:pPr marL="0" indent="0">
              <a:buNone/>
            </a:pPr>
            <a:endParaRPr lang="bs-Latn-BA" sz="4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Star: 7 Points 3">
            <a:extLst>
              <a:ext uri="{FF2B5EF4-FFF2-40B4-BE49-F238E27FC236}">
                <a16:creationId xmlns:a16="http://schemas.microsoft.com/office/drawing/2014/main" xmlns="" id="{56A0F68B-2819-48F0-967C-1849E335111B}"/>
              </a:ext>
            </a:extLst>
          </p:cNvPr>
          <p:cNvSpPr/>
          <p:nvPr/>
        </p:nvSpPr>
        <p:spPr>
          <a:xfrm>
            <a:off x="1932039" y="3864077"/>
            <a:ext cx="235974" cy="265471"/>
          </a:xfrm>
          <a:prstGeom prst="star7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75C2E43-3E30-414F-B375-F655DF9E2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298" y="3820888"/>
            <a:ext cx="262151" cy="2865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FFF6E1D-F6ED-46D9-BCFC-BA6B44A1B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933" y="3820887"/>
            <a:ext cx="262151" cy="2865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BB23FD-7E17-47DA-A802-2AFCD4C2F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658" y="3790334"/>
            <a:ext cx="262151" cy="2865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8FA37C8-2CA8-46BC-9052-D399C4F91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322" y="3790333"/>
            <a:ext cx="262151" cy="2865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197EAA0-F126-419C-98F9-C1D72FD0E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328" y="3790332"/>
            <a:ext cx="262151" cy="2865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785D6BF-4AED-44F6-9ECD-62FB1C08E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950" y="4555701"/>
            <a:ext cx="262151" cy="2865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D14C864-CA37-469A-A95D-2DA82F32A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284" y="4540760"/>
            <a:ext cx="262151" cy="2865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838D349-22BE-4717-8CD4-DD2960397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380" y="4550854"/>
            <a:ext cx="262151" cy="2865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32059AC-5D9A-479B-B2AF-A04D0F369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488" y="4539722"/>
            <a:ext cx="262151" cy="28653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2D61C695-0E3D-4C0D-A31F-20FF0129C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83671" y="4525816"/>
            <a:ext cx="287594" cy="31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8E48472-B0D9-478D-974E-CA018CC25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766" y="4570525"/>
            <a:ext cx="262151" cy="28653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F16FEC6-0EBC-4DBD-B78C-F25346ACD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937" y="4539723"/>
            <a:ext cx="262151" cy="28653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5B583E4C-682F-4A3B-AE63-36A49813A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780" y="3843011"/>
            <a:ext cx="262151" cy="28653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7C96DF46-E5BA-4618-85B8-4B60D7DEE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335" y="3843010"/>
            <a:ext cx="262151" cy="28653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6E265A6-F3E0-4E54-8459-73916A04A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960" y="3841478"/>
            <a:ext cx="262151" cy="28653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E8AE6D8-7EBF-41B4-A164-B4BFE6C2E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890" y="3797705"/>
            <a:ext cx="262151" cy="28653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67601DB4-ED53-4484-8393-677351C6F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171" y="3798763"/>
            <a:ext cx="262151" cy="28653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852C256-CC6F-406C-9D2D-642FDB3ED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004" y="3820885"/>
            <a:ext cx="262151" cy="2865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E06D06FA-7277-4141-9C6C-EF7FB9340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904" y="3782957"/>
            <a:ext cx="262151" cy="28653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F755A01D-1C75-4D16-AB5A-E450FC99A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922" y="4499697"/>
            <a:ext cx="262151" cy="28653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F499313F-042D-4194-9631-111652E15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1538" y="4491160"/>
            <a:ext cx="262151" cy="28653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1CDFAE09-F655-49DE-BA18-682E0A8F3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625" y="4492323"/>
            <a:ext cx="262151" cy="28653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5BDC7FB2-5BBA-4F0B-9928-5613BCB9A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502" y="3790331"/>
            <a:ext cx="262151" cy="28653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0AF56F25-8744-4D2E-9E16-434F3DBE4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5132" y="4448073"/>
            <a:ext cx="262151" cy="2865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1358F429-3627-44C8-9718-79011D9CD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7087" y="4477569"/>
            <a:ext cx="262151" cy="28653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3E203DB9-1FB4-4894-AE4A-0AAB3E64E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004" y="4473505"/>
            <a:ext cx="262151" cy="28653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F652059D-3E76-414F-8FB5-4209F1C73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22" y="4477569"/>
            <a:ext cx="262151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740CF-43C7-4959-868E-4A5CC933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solidFill>
                  <a:srgbClr val="C00000"/>
                </a:solidFill>
              </a:rPr>
              <a:t>**</a:t>
            </a:r>
            <a:r>
              <a:rPr lang="en-US" dirty="0" err="1">
                <a:solidFill>
                  <a:srgbClr val="C00000"/>
                </a:solidFill>
              </a:rPr>
              <a:t>upozorenje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4138A7-6610-4173-87C9-AF13B6F6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184" y="1825625"/>
            <a:ext cx="1004361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bs-Latn-BA" sz="4400" dirty="0" err="1"/>
              <a:t>P</a:t>
            </a:r>
            <a:r>
              <a:rPr lang="en-US" sz="4400" dirty="0" err="1" smtClean="0"/>
              <a:t>ri</a:t>
            </a:r>
            <a:r>
              <a:rPr lang="en-US" sz="4400" dirty="0" smtClean="0"/>
              <a:t> </a:t>
            </a:r>
            <a:r>
              <a:rPr lang="en-US" sz="4400" dirty="0" err="1"/>
              <a:t>rješavanju</a:t>
            </a:r>
            <a:r>
              <a:rPr lang="en-US" sz="4400" dirty="0"/>
              <a:t> </a:t>
            </a:r>
            <a:r>
              <a:rPr lang="en-US" sz="4400" dirty="0" err="1"/>
              <a:t>bilo</a:t>
            </a:r>
            <a:r>
              <a:rPr lang="en-US" sz="4400" dirty="0"/>
              <a:t> </a:t>
            </a:r>
            <a:r>
              <a:rPr lang="en-US" sz="4400" dirty="0" err="1"/>
              <a:t>kojeg</a:t>
            </a:r>
            <a:r>
              <a:rPr lang="en-US" sz="4400" dirty="0"/>
              <a:t> </a:t>
            </a:r>
            <a:r>
              <a:rPr lang="en-US" sz="4400" dirty="0" err="1"/>
              <a:t>tekstualnog</a:t>
            </a:r>
            <a:r>
              <a:rPr lang="en-US" sz="4400" dirty="0"/>
              <a:t> </a:t>
            </a:r>
            <a:r>
              <a:rPr lang="en-US" sz="4400" dirty="0" err="1"/>
              <a:t>zadatka</a:t>
            </a:r>
            <a:r>
              <a:rPr lang="en-US" sz="4400" dirty="0"/>
              <a:t> </a:t>
            </a:r>
            <a:r>
              <a:rPr lang="bs-Latn-BA" sz="4400" dirty="0" smtClean="0"/>
              <a:t> </a:t>
            </a:r>
            <a:r>
              <a:rPr lang="en-US" sz="4400" dirty="0" err="1" smtClean="0"/>
              <a:t>potrebno</a:t>
            </a:r>
            <a:r>
              <a:rPr lang="bs-Latn-BA" sz="4400" dirty="0" smtClean="0"/>
              <a:t> </a:t>
            </a:r>
            <a:r>
              <a:rPr lang="en-US" sz="4400" dirty="0" smtClean="0"/>
              <a:t> je</a:t>
            </a:r>
            <a:r>
              <a:rPr lang="bs-Latn-BA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 err="1"/>
              <a:t>poznavati</a:t>
            </a:r>
            <a:r>
              <a:rPr lang="en-US" sz="4400" dirty="0"/>
              <a:t> </a:t>
            </a:r>
            <a:r>
              <a:rPr lang="bs-Latn-BA" sz="4400" dirty="0" smtClean="0"/>
              <a:t> </a:t>
            </a:r>
            <a:r>
              <a:rPr lang="en-US" sz="4400" dirty="0" err="1" smtClean="0"/>
              <a:t>množenje</a:t>
            </a:r>
            <a:r>
              <a:rPr lang="en-US" sz="4400" dirty="0" smtClean="0"/>
              <a:t>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bs-Latn-BA" sz="4400" dirty="0" smtClean="0"/>
              <a:t> </a:t>
            </a:r>
            <a:r>
              <a:rPr lang="en-US" sz="4400" dirty="0" err="1" smtClean="0"/>
              <a:t>podjelu</a:t>
            </a:r>
            <a:r>
              <a:rPr lang="en-US" sz="4400" dirty="0" smtClean="0"/>
              <a:t> </a:t>
            </a:r>
            <a:r>
              <a:rPr lang="bs-Latn-BA" sz="4400" dirty="0" smtClean="0"/>
              <a:t> </a:t>
            </a:r>
            <a:r>
              <a:rPr lang="en-US" sz="4400" dirty="0" err="1" smtClean="0"/>
              <a:t>proračunske</a:t>
            </a:r>
            <a:r>
              <a:rPr lang="en-US" sz="4400" dirty="0" smtClean="0"/>
              <a:t> </a:t>
            </a:r>
            <a:r>
              <a:rPr lang="bs-Latn-BA" sz="4400" dirty="0" smtClean="0"/>
              <a:t> </a:t>
            </a:r>
            <a:r>
              <a:rPr lang="en-US" sz="4400" dirty="0" err="1" smtClean="0"/>
              <a:t>tablice</a:t>
            </a:r>
            <a:r>
              <a:rPr lang="bs-Latn-BA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575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AFC121-02F9-41AB-82F8-7D0C5BB6C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Domaći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zadatak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877B29-139D-4598-8E4E-AE0FD40F4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718" y="1825625"/>
            <a:ext cx="9948081" cy="4351338"/>
          </a:xfrm>
        </p:spPr>
        <p:txBody>
          <a:bodyPr/>
          <a:lstStyle/>
          <a:p>
            <a:r>
              <a:rPr lang="mk-MK" dirty="0"/>
              <a:t>1</a:t>
            </a:r>
            <a:r>
              <a:rPr lang="mk-MK" dirty="0" smtClean="0"/>
              <a:t>.</a:t>
            </a:r>
            <a:r>
              <a:rPr lang="bs-Latn-BA" dirty="0" smtClean="0"/>
              <a:t>    </a:t>
            </a:r>
            <a:r>
              <a:rPr lang="bs-Latn-BA" dirty="0" smtClean="0">
                <a:solidFill>
                  <a:schemeClr val="accent6">
                    <a:lumMod val="75000"/>
                  </a:schemeClr>
                </a:solidFill>
              </a:rPr>
              <a:t>U </a:t>
            </a:r>
            <a:r>
              <a:rPr lang="bs-Latn-BA" dirty="0">
                <a:solidFill>
                  <a:schemeClr val="accent6">
                    <a:lumMod val="75000"/>
                  </a:schemeClr>
                </a:solidFill>
              </a:rPr>
              <a:t>prodavnicu je stiglo 48 sokova.Treba na 6 police poređati podjednak broj.Koliko će sokova biti na svakoj polici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bs-Latn-BA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bs-Latn-BA" dirty="0"/>
          </a:p>
          <a:p>
            <a:r>
              <a:rPr lang="bs-Latn-BA" dirty="0"/>
              <a:t>2</a:t>
            </a:r>
            <a:r>
              <a:rPr lang="bs-Latn-BA" dirty="0" smtClean="0"/>
              <a:t>.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Koliko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nogu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mk-MK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pasa</a:t>
            </a:r>
            <a:r>
              <a:rPr lang="mk-MK" dirty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</a:t>
            </a:r>
            <a:r>
              <a:rPr lang="bs-Latn-BA" dirty="0" smtClean="0"/>
              <a:t>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Zbir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brojeva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2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5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uve</a:t>
            </a:r>
            <a:r>
              <a:rPr lang="bs-Latn-BA" dirty="0">
                <a:solidFill>
                  <a:schemeClr val="accent2">
                    <a:lumMod val="75000"/>
                  </a:schemeClr>
                </a:solidFill>
              </a:rPr>
              <a:t>ćaj 7 puta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2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261FF5-B107-432D-B73F-E324CC6F1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052" y="1665027"/>
            <a:ext cx="8802804" cy="3098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4400" dirty="0"/>
              <a:t>             </a:t>
            </a:r>
            <a:r>
              <a:rPr lang="bs-Latn-BA" sz="4400"/>
              <a:t> </a:t>
            </a:r>
            <a:r>
              <a:rPr lang="bs-Latn-BA" sz="4400" smtClean="0"/>
              <a:t>   </a:t>
            </a:r>
            <a:r>
              <a:rPr lang="pt-BR" sz="3000" smtClean="0"/>
              <a:t>Nadam </a:t>
            </a:r>
            <a:r>
              <a:rPr lang="pt-BR" sz="3000" dirty="0"/>
              <a:t>se da ćemo se videti</a:t>
            </a:r>
            <a:endParaRPr lang="mk-MK" sz="3000" dirty="0"/>
          </a:p>
          <a:p>
            <a:pPr marL="0" indent="0">
              <a:buNone/>
            </a:pPr>
            <a:r>
              <a:rPr lang="mk-MK" sz="3000" dirty="0"/>
              <a:t>        </a:t>
            </a:r>
            <a:r>
              <a:rPr lang="bs-Latn-BA" sz="3000" dirty="0" smtClean="0"/>
              <a:t>     </a:t>
            </a:r>
            <a:r>
              <a:rPr lang="mk-MK" sz="3000" dirty="0" smtClean="0"/>
              <a:t> </a:t>
            </a:r>
            <a:r>
              <a:rPr lang="bs-Latn-BA" sz="3000" dirty="0" smtClean="0"/>
              <a:t>      </a:t>
            </a:r>
            <a:r>
              <a:rPr lang="en-US" sz="3000" dirty="0" smtClean="0"/>
              <a:t>u </a:t>
            </a:r>
            <a:r>
              <a:rPr lang="en-US" sz="3000" dirty="0" err="1"/>
              <a:t>sledećem</a:t>
            </a:r>
            <a:r>
              <a:rPr lang="en-US" sz="3000" dirty="0"/>
              <a:t> </a:t>
            </a:r>
            <a:r>
              <a:rPr lang="en-US" sz="3000" dirty="0" err="1"/>
              <a:t>matematičkom</a:t>
            </a:r>
            <a:r>
              <a:rPr lang="en-US" sz="3000" dirty="0"/>
              <a:t> </a:t>
            </a:r>
            <a:r>
              <a:rPr lang="en-US" sz="3000" dirty="0" err="1"/>
              <a:t>izazovu</a:t>
            </a:r>
            <a:endParaRPr lang="mk-MK" sz="3000" dirty="0"/>
          </a:p>
          <a:p>
            <a:pPr marL="0" indent="0">
              <a:buNone/>
            </a:pPr>
            <a:endParaRPr lang="mk-MK" sz="3000" dirty="0"/>
          </a:p>
          <a:p>
            <a:pPr marL="0" indent="0">
              <a:buNone/>
            </a:pPr>
            <a:r>
              <a:rPr lang="bs-Latn-BA" sz="3000" dirty="0"/>
              <a:t>                               </a:t>
            </a:r>
            <a:r>
              <a:rPr lang="bs-Latn-BA" sz="3000" dirty="0" smtClean="0"/>
              <a:t>             d</a:t>
            </a:r>
            <a:r>
              <a:rPr lang="en-US" sz="3000" dirty="0"/>
              <a:t>o </a:t>
            </a:r>
            <a:r>
              <a:rPr lang="en-US" sz="3000" dirty="0" err="1"/>
              <a:t>tada</a:t>
            </a:r>
            <a:r>
              <a:rPr lang="en-US" sz="3000" dirty="0"/>
              <a:t>  </a:t>
            </a:r>
            <a:endParaRPr lang="bs-Latn-BA" sz="3000" dirty="0"/>
          </a:p>
          <a:p>
            <a:pPr marL="0" indent="0">
              <a:buNone/>
            </a:pPr>
            <a:r>
              <a:rPr lang="bs-Latn-BA" sz="3000" dirty="0"/>
              <a:t>      </a:t>
            </a:r>
            <a:r>
              <a:rPr lang="en-US" sz="3000" dirty="0" err="1"/>
              <a:t>slijedite</a:t>
            </a:r>
            <a:r>
              <a:rPr lang="en-US" sz="3000" dirty="0"/>
              <a:t> </a:t>
            </a:r>
            <a:r>
              <a:rPr lang="en-US" sz="3000" dirty="0" err="1"/>
              <a:t>upute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pažljivo</a:t>
            </a:r>
            <a:r>
              <a:rPr lang="en-US" sz="3000" dirty="0"/>
              <a:t> </a:t>
            </a:r>
            <a:r>
              <a:rPr lang="en-US" sz="3000" dirty="0" err="1"/>
              <a:t>riješite</a:t>
            </a:r>
            <a:r>
              <a:rPr lang="en-US" sz="3000" dirty="0"/>
              <a:t> </a:t>
            </a:r>
            <a:r>
              <a:rPr lang="en-US" sz="3000" dirty="0" err="1"/>
              <a:t>ponuđene</a:t>
            </a:r>
            <a:r>
              <a:rPr lang="en-US" sz="3000" dirty="0"/>
              <a:t> </a:t>
            </a:r>
            <a:r>
              <a:rPr lang="en-US" sz="3000" dirty="0" err="1" smtClean="0"/>
              <a:t>zadatke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2424473" y="4814999"/>
            <a:ext cx="940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dirty="0">
                <a:solidFill>
                  <a:srgbClr val="464646"/>
                </a:solidFill>
                <a:latin typeface="source sans pro"/>
              </a:rPr>
              <a:t>М</a:t>
            </a:r>
            <a:r>
              <a:rPr lang="en-US" dirty="0" err="1">
                <a:solidFill>
                  <a:srgbClr val="464646"/>
                </a:solidFill>
                <a:latin typeface="source sans pro"/>
              </a:rPr>
              <a:t>noženje</a:t>
            </a:r>
            <a:r>
              <a:rPr lang="en-US" dirty="0">
                <a:solidFill>
                  <a:srgbClr val="464646"/>
                </a:solidFill>
                <a:latin typeface="source sans pro"/>
              </a:rPr>
              <a:t> </a:t>
            </a:r>
            <a:r>
              <a:rPr lang="en-US" dirty="0" err="1">
                <a:solidFill>
                  <a:srgbClr val="464646"/>
                </a:solidFill>
                <a:latin typeface="source sans pro"/>
              </a:rPr>
              <a:t>i</a:t>
            </a:r>
            <a:r>
              <a:rPr lang="en-US" dirty="0">
                <a:solidFill>
                  <a:srgbClr val="464646"/>
                </a:solidFill>
                <a:latin typeface="source sans pro"/>
              </a:rPr>
              <a:t> </a:t>
            </a:r>
            <a:r>
              <a:rPr lang="en-US" dirty="0" err="1">
                <a:solidFill>
                  <a:srgbClr val="464646"/>
                </a:solidFill>
                <a:latin typeface="source sans pro"/>
              </a:rPr>
              <a:t>dijeljenje</a:t>
            </a:r>
            <a:r>
              <a:rPr lang="en-US" dirty="0">
                <a:solidFill>
                  <a:srgbClr val="464646"/>
                </a:solidFill>
                <a:latin typeface="source sans pro"/>
              </a:rPr>
              <a:t> </a:t>
            </a:r>
            <a:r>
              <a:rPr lang="en-US" dirty="0" err="1">
                <a:solidFill>
                  <a:srgbClr val="464646"/>
                </a:solidFill>
                <a:latin typeface="source sans pro"/>
              </a:rPr>
              <a:t>tekstualnih</a:t>
            </a:r>
            <a:r>
              <a:rPr lang="en-US" dirty="0">
                <a:solidFill>
                  <a:srgbClr val="464646"/>
                </a:solidFill>
                <a:latin typeface="source sans pro"/>
              </a:rPr>
              <a:t> </a:t>
            </a:r>
            <a:r>
              <a:rPr lang="en-US" dirty="0" err="1">
                <a:solidFill>
                  <a:srgbClr val="464646"/>
                </a:solidFill>
                <a:latin typeface="source sans pro"/>
              </a:rPr>
              <a:t>zadataka</a:t>
            </a:r>
            <a:r>
              <a:rPr lang="en-US" dirty="0">
                <a:solidFill>
                  <a:srgbClr val="464646"/>
                </a:solidFill>
                <a:latin typeface="source sans pro"/>
              </a:rPr>
              <a:t> by </a:t>
            </a:r>
            <a:r>
              <a:rPr lang="en-US" dirty="0" err="1">
                <a:solidFill>
                  <a:srgbClr val="464646"/>
                </a:solidFill>
                <a:latin typeface="source sans pro"/>
              </a:rPr>
              <a:t>Vesna</a:t>
            </a:r>
            <a:r>
              <a:rPr lang="en-US" dirty="0">
                <a:solidFill>
                  <a:srgbClr val="464646"/>
                </a:solidFill>
                <a:latin typeface="source sans pro"/>
              </a:rPr>
              <a:t> </a:t>
            </a:r>
            <a:r>
              <a:rPr lang="en-US" dirty="0" err="1">
                <a:solidFill>
                  <a:srgbClr val="464646"/>
                </a:solidFill>
                <a:latin typeface="source sans pro"/>
              </a:rPr>
              <a:t>Jankovska</a:t>
            </a:r>
            <a:r>
              <a:rPr lang="en-US" dirty="0">
                <a:solidFill>
                  <a:srgbClr val="464646"/>
                </a:solidFill>
                <a:latin typeface="source sans pro"/>
              </a:rPr>
              <a:t> is licensed under </a:t>
            </a:r>
            <a:r>
              <a:rPr lang="en-US" dirty="0" smtClean="0">
                <a:solidFill>
                  <a:srgbClr val="464646"/>
                </a:solidFill>
                <a:latin typeface="source sans pro"/>
              </a:rPr>
              <a:t>a</a:t>
            </a:r>
            <a:endParaRPr lang="bs-Latn-BA" dirty="0">
              <a:solidFill>
                <a:srgbClr val="464646"/>
              </a:solidFill>
              <a:latin typeface="source sans pro"/>
            </a:endParaRPr>
          </a:p>
          <a:p>
            <a:pPr algn="ctr"/>
            <a:r>
              <a:rPr lang="en-US" u="sng" dirty="0" smtClean="0">
                <a:solidFill>
                  <a:srgbClr val="049CCF"/>
                </a:solidFill>
                <a:latin typeface="source sans pro"/>
                <a:hlinkClick r:id="rId2"/>
              </a:rPr>
              <a:t>Creative </a:t>
            </a:r>
            <a:r>
              <a:rPr lang="en-US" u="sng" dirty="0">
                <a:solidFill>
                  <a:srgbClr val="049CCF"/>
                </a:solidFill>
                <a:latin typeface="source sans pro"/>
                <a:hlinkClick r:id="rId2"/>
              </a:rPr>
              <a:t>Commons Attribution 4.0 International License</a:t>
            </a:r>
            <a:r>
              <a:rPr lang="en-US" u="sng" dirty="0">
                <a:solidFill>
                  <a:srgbClr val="464646"/>
                </a:solidFill>
                <a:latin typeface="source sans pro"/>
              </a:rPr>
              <a:t>.</a:t>
            </a:r>
            <a:endParaRPr lang="mk-MK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501" y="5678225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48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М</a:t>
            </a:r>
            <a:r>
              <a:rPr lang="pl-PL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noženje i dijeljenje tekstualnih zadataka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>
                <a:solidFill>
                  <a:srgbClr val="C00000"/>
                </a:solidFill>
              </a:rPr>
              <a:t>Pojam</a:t>
            </a: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Šta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prvo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trebate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učiniti</a:t>
            </a:r>
            <a:r>
              <a:rPr lang="mk-MK" dirty="0">
                <a:solidFill>
                  <a:schemeClr val="accent2">
                    <a:lumMod val="75000"/>
                  </a:schemeClr>
                </a:solidFill>
              </a:rPr>
              <a:t> ?</a:t>
            </a:r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Postavljanje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zadatka</a:t>
            </a:r>
            <a:r>
              <a:rPr lang="mk-MK" dirty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postupak</a:t>
            </a:r>
            <a:endParaRPr lang="mk-MK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Riješiti</a:t>
            </a:r>
            <a:endParaRPr lang="mk-MK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odgovor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2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mk-MK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mk-MK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bs-Latn-BA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Pojam</a:t>
            </a:r>
            <a:r>
              <a:rPr lang="bs-Latn-BA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bs-Latn-BA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39925" cy="35258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bs-Latn-BA" sz="4500" dirty="0" err="1"/>
              <a:t>T</a:t>
            </a:r>
            <a:r>
              <a:rPr lang="en-US" sz="4500" dirty="0" err="1" smtClean="0"/>
              <a:t>ekstualni</a:t>
            </a:r>
            <a:r>
              <a:rPr lang="en-US" sz="4500" dirty="0" smtClean="0"/>
              <a:t> </a:t>
            </a:r>
            <a:r>
              <a:rPr lang="en-US" sz="4500" dirty="0" err="1"/>
              <a:t>zadaci</a:t>
            </a:r>
            <a:r>
              <a:rPr lang="en-US" sz="4500" dirty="0"/>
              <a:t> </a:t>
            </a:r>
            <a:r>
              <a:rPr lang="en-US" sz="4500" dirty="0" err="1"/>
              <a:t>su</a:t>
            </a:r>
            <a:r>
              <a:rPr lang="en-US" sz="4500" dirty="0"/>
              <a:t> </a:t>
            </a:r>
            <a:r>
              <a:rPr lang="en-US" sz="4500" dirty="0" err="1"/>
              <a:t>rečenice</a:t>
            </a:r>
            <a:r>
              <a:rPr lang="en-US" sz="4500" dirty="0"/>
              <a:t>, </a:t>
            </a:r>
            <a:r>
              <a:rPr lang="en-US" sz="4500" dirty="0" err="1"/>
              <a:t>zagonetke</a:t>
            </a:r>
            <a:r>
              <a:rPr lang="en-US" sz="4500" dirty="0"/>
              <a:t>, </a:t>
            </a:r>
            <a:r>
              <a:rPr lang="en-US" sz="4500" dirty="0" err="1"/>
              <a:t>gdje</a:t>
            </a:r>
            <a:r>
              <a:rPr lang="en-US" sz="4500" dirty="0"/>
              <a:t> je </a:t>
            </a:r>
            <a:r>
              <a:rPr lang="en-US" sz="4500" dirty="0" err="1"/>
              <a:t>potrebno</a:t>
            </a:r>
            <a:r>
              <a:rPr lang="en-US" sz="4500" dirty="0"/>
              <a:t> </a:t>
            </a:r>
            <a:r>
              <a:rPr lang="en-US" sz="4500" dirty="0" err="1"/>
              <a:t>pravilno</a:t>
            </a:r>
            <a:r>
              <a:rPr lang="en-US" sz="4500" dirty="0"/>
              <a:t> </a:t>
            </a:r>
            <a:r>
              <a:rPr lang="en-US" sz="4500" dirty="0" err="1"/>
              <a:t>postavljanje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rješavanje</a:t>
            </a:r>
            <a:r>
              <a:rPr lang="en-US" sz="4500" dirty="0"/>
              <a:t> da bi se </a:t>
            </a:r>
            <a:r>
              <a:rPr lang="en-US" sz="4500" dirty="0" err="1"/>
              <a:t>dobio</a:t>
            </a:r>
            <a:r>
              <a:rPr lang="en-US" sz="4500" dirty="0"/>
              <a:t> </a:t>
            </a:r>
            <a:r>
              <a:rPr lang="en-US" sz="4500" dirty="0" err="1"/>
              <a:t>točan</a:t>
            </a:r>
            <a:r>
              <a:rPr lang="en-US" sz="4500" dirty="0"/>
              <a:t> </a:t>
            </a:r>
            <a:r>
              <a:rPr lang="en-US" sz="4500" dirty="0" err="1"/>
              <a:t>odgovor</a:t>
            </a:r>
            <a:endParaRPr lang="mk-MK" sz="4500" dirty="0"/>
          </a:p>
          <a:p>
            <a:pPr marL="0" indent="0">
              <a:buNone/>
            </a:pPr>
            <a:r>
              <a:rPr lang="bs-Latn-BA" sz="3600" dirty="0"/>
              <a:t>   </a:t>
            </a:r>
          </a:p>
          <a:p>
            <a:pPr marL="0" indent="0">
              <a:buNone/>
            </a:pPr>
            <a:endParaRPr lang="bs-Latn-BA" sz="3600" dirty="0"/>
          </a:p>
          <a:p>
            <a:pPr marL="0" indent="0">
              <a:buNone/>
            </a:pPr>
            <a:endParaRPr lang="bs-Latn-BA" sz="3600" dirty="0"/>
          </a:p>
          <a:p>
            <a:pPr marL="0" indent="0">
              <a:buNone/>
            </a:pPr>
            <a:r>
              <a:rPr lang="bs-Latn-BA" sz="5800" dirty="0"/>
              <a:t>  </a:t>
            </a:r>
            <a:r>
              <a:rPr lang="bs-Latn-BA" sz="5800" dirty="0">
                <a:solidFill>
                  <a:srgbClr val="FF0000"/>
                </a:solidFill>
              </a:rPr>
              <a:t>Šta prvo treba učiniti </a:t>
            </a:r>
            <a:r>
              <a:rPr lang="mk-MK" sz="58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5100" dirty="0"/>
              <a:t>  </a:t>
            </a:r>
            <a:r>
              <a:rPr lang="en-US" sz="4500" dirty="0" err="1"/>
              <a:t>zadatak</a:t>
            </a:r>
            <a:r>
              <a:rPr lang="en-US" sz="4500" dirty="0"/>
              <a:t> </a:t>
            </a:r>
            <a:r>
              <a:rPr lang="en-US" sz="4500" dirty="0" err="1"/>
              <a:t>treba</a:t>
            </a:r>
            <a:r>
              <a:rPr lang="en-US" sz="4500" dirty="0"/>
              <a:t> dobro </a:t>
            </a:r>
            <a:r>
              <a:rPr lang="en-US" sz="4500" dirty="0" err="1"/>
              <a:t>pročitati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osmi</a:t>
            </a:r>
            <a:r>
              <a:rPr lang="bs-Latn-BA" sz="4500" dirty="0"/>
              <a:t>š</a:t>
            </a:r>
            <a:r>
              <a:rPr lang="en-US" sz="4500" dirty="0"/>
              <a:t>l</a:t>
            </a:r>
            <a:r>
              <a:rPr lang="bs-Latn-BA" sz="4500" dirty="0"/>
              <a:t>j</a:t>
            </a:r>
            <a:r>
              <a:rPr lang="en-US" sz="4500" dirty="0" err="1"/>
              <a:t>iti</a:t>
            </a:r>
            <a:endParaRPr lang="mk-MK" sz="4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70" y="681037"/>
            <a:ext cx="10562230" cy="1420718"/>
          </a:xfrm>
        </p:spPr>
        <p:txBody>
          <a:bodyPr>
            <a:normAutofit/>
          </a:bodyPr>
          <a:lstStyle/>
          <a:p>
            <a:r>
              <a:rPr lang="mk-MK" sz="3000" dirty="0">
                <a:latin typeface="+mn-lt"/>
              </a:rPr>
              <a:t> </a:t>
            </a:r>
            <a:r>
              <a:rPr lang="bs-Latn-BA" sz="3000" dirty="0" smtClean="0">
                <a:latin typeface="+mn-lt"/>
              </a:rPr>
              <a:t>              </a:t>
            </a:r>
            <a:r>
              <a:rPr lang="en-US" sz="3000" dirty="0" err="1" smtClean="0">
                <a:solidFill>
                  <a:srgbClr val="FF0000"/>
                </a:solidFill>
                <a:latin typeface="+mn-lt"/>
              </a:rPr>
              <a:t>sledeći</a:t>
            </a:r>
            <a:r>
              <a:rPr lang="en-US" sz="3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+mn-lt"/>
              </a:rPr>
              <a:t>korak</a:t>
            </a:r>
            <a:r>
              <a:rPr lang="mk-MK" sz="3000" dirty="0">
                <a:latin typeface="+mn-lt"/>
              </a:rPr>
              <a:t>-</a:t>
            </a:r>
            <a:r>
              <a:rPr lang="en-US" sz="3000" dirty="0" err="1">
                <a:latin typeface="+mn-lt"/>
              </a:rPr>
              <a:t>postavljanje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numeričkog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izraza</a:t>
            </a:r>
            <a:endParaRPr lang="en-US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184" y="1903751"/>
            <a:ext cx="9662615" cy="21435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s-Latn-BA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s-Latn-BA" sz="3600" dirty="0" smtClean="0">
                <a:solidFill>
                  <a:srgbClr val="FF0000"/>
                </a:solidFill>
              </a:rPr>
              <a:t>        </a:t>
            </a:r>
            <a:r>
              <a:rPr lang="en-US" sz="3600" dirty="0" err="1" smtClean="0">
                <a:solidFill>
                  <a:srgbClr val="FF0000"/>
                </a:solidFill>
              </a:rPr>
              <a:t>rješavanje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zadatka</a:t>
            </a:r>
            <a:r>
              <a:rPr lang="mk-MK" sz="3600" dirty="0">
                <a:solidFill>
                  <a:srgbClr val="FF0000"/>
                </a:solidFill>
              </a:rPr>
              <a:t>-</a:t>
            </a:r>
            <a:r>
              <a:rPr lang="bs-Latn-BA" sz="3200" dirty="0"/>
              <a:t>sa </a:t>
            </a:r>
            <a:r>
              <a:rPr lang="en-US" sz="3200" dirty="0" err="1"/>
              <a:t>redom</a:t>
            </a:r>
            <a:r>
              <a:rPr lang="en-US" sz="3200" dirty="0"/>
              <a:t> </a:t>
            </a:r>
            <a:r>
              <a:rPr lang="en-US" sz="3200" dirty="0" err="1"/>
              <a:t>matematičkih</a:t>
            </a:r>
            <a:r>
              <a:rPr lang="en-US" sz="3200" dirty="0"/>
              <a:t> </a:t>
            </a:r>
            <a:r>
              <a:rPr lang="en-US" sz="3200" dirty="0" err="1"/>
              <a:t>operacija</a:t>
            </a:r>
            <a:endParaRPr lang="bs-Latn-BA" sz="3200" dirty="0"/>
          </a:p>
          <a:p>
            <a:endParaRPr lang="bs-Latn-BA" sz="3600" dirty="0"/>
          </a:p>
          <a:p>
            <a:pPr marL="0" indent="0">
              <a:buNone/>
            </a:pPr>
            <a:r>
              <a:rPr lang="pl-PL" sz="3600" dirty="0" smtClean="0">
                <a:solidFill>
                  <a:srgbClr val="FF0000"/>
                </a:solidFill>
              </a:rPr>
              <a:t>        posljednji </a:t>
            </a:r>
            <a:r>
              <a:rPr lang="pl-PL" sz="3600" dirty="0">
                <a:solidFill>
                  <a:srgbClr val="FF0000"/>
                </a:solidFill>
              </a:rPr>
              <a:t>korak</a:t>
            </a:r>
            <a:r>
              <a:rPr lang="mk-MK" sz="3600" dirty="0"/>
              <a:t>-</a:t>
            </a:r>
            <a:r>
              <a:rPr lang="pl-PL" sz="3200" dirty="0"/>
              <a:t>davanje odgovora sa cijelu </a:t>
            </a:r>
            <a:r>
              <a:rPr lang="pl-PL" sz="3200" dirty="0" smtClean="0"/>
              <a:t>reče</a:t>
            </a:r>
            <a:r>
              <a:rPr lang="pl-PL" sz="3600" dirty="0" smtClean="0"/>
              <a:t>nicu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729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4715"/>
            <a:ext cx="10515600" cy="1255973"/>
          </a:xfrm>
        </p:spPr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bs-Latn-BA" sz="2800" dirty="0">
                <a:latin typeface="Calibri" panose="020F0502020204030204"/>
                <a:ea typeface="+mn-ea"/>
                <a:cs typeface="+mn-cs"/>
              </a:rPr>
              <a:t>Primer 1: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bs-Latn-BA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Amar ima 2</a:t>
            </a:r>
            <a:r>
              <a:rPr lang="en-US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4</a:t>
            </a:r>
            <a:r>
              <a:rPr lang="bs-Latn-BA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sveske</a:t>
            </a:r>
            <a:r>
              <a:rPr lang="en-US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bs-Latn-BA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.Spakovao ih je u </a:t>
            </a:r>
            <a:r>
              <a:rPr lang="en-US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4</a:t>
            </a:r>
            <a:r>
              <a:rPr lang="bs-Latn-BA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kutija ,tako da je u svakoj kutiji bilo podjednako.Koliko </a:t>
            </a:r>
            <a:r>
              <a:rPr lang="en-US" sz="28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sveske</a:t>
            </a:r>
            <a:r>
              <a:rPr lang="bs-Latn-BA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bilo u svakoj kutiji </a:t>
            </a:r>
            <a:r>
              <a:rPr lang="mk-MK" sz="28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652"/>
            <a:ext cx="10515600" cy="416726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bs-Latn-BA" sz="5100" b="1" dirty="0"/>
              <a:t>Rešenje </a:t>
            </a:r>
            <a:r>
              <a:rPr lang="en-US" sz="5100" b="1" dirty="0"/>
              <a:t>          </a:t>
            </a:r>
            <a:r>
              <a:rPr lang="bs-Latn-BA" sz="5100" b="1" dirty="0"/>
              <a:t>                                     </a:t>
            </a:r>
            <a:r>
              <a:rPr lang="en-US" sz="5100" b="1" dirty="0"/>
              <a:t> </a:t>
            </a:r>
            <a:r>
              <a:rPr lang="bs-Latn-BA" sz="5100" b="1" dirty="0"/>
              <a:t>2</a:t>
            </a:r>
            <a:r>
              <a:rPr lang="en-US" sz="5100" b="1" dirty="0"/>
              <a:t>4</a:t>
            </a:r>
            <a:r>
              <a:rPr lang="bs-Latn-BA" sz="5100" b="1" dirty="0"/>
              <a:t> : </a:t>
            </a:r>
            <a:r>
              <a:rPr lang="en-US" sz="5100" b="1" dirty="0"/>
              <a:t>4</a:t>
            </a:r>
            <a:r>
              <a:rPr lang="bs-Latn-BA" sz="5100" b="1" dirty="0"/>
              <a:t> </a:t>
            </a:r>
            <a:r>
              <a:rPr lang="en-US" sz="5100" b="1" dirty="0"/>
              <a:t>= 6</a:t>
            </a:r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600" b="1" dirty="0" err="1"/>
              <a:t>Odgovor</a:t>
            </a:r>
            <a:r>
              <a:rPr lang="en-US" sz="4600" dirty="0"/>
              <a:t> –U </a:t>
            </a:r>
            <a:r>
              <a:rPr lang="en-US" sz="4600" dirty="0" err="1"/>
              <a:t>svakoj</a:t>
            </a:r>
            <a:r>
              <a:rPr lang="en-US" sz="4600" dirty="0"/>
              <a:t> </a:t>
            </a:r>
            <a:r>
              <a:rPr lang="en-US" sz="4600" dirty="0" err="1"/>
              <a:t>kutiji</a:t>
            </a:r>
            <a:r>
              <a:rPr lang="bs-Latn-BA" sz="4600" dirty="0"/>
              <a:t> </a:t>
            </a:r>
            <a:r>
              <a:rPr lang="en-US" sz="4600" dirty="0"/>
              <a:t> </a:t>
            </a:r>
            <a:r>
              <a:rPr lang="en-US" sz="4600" dirty="0" err="1"/>
              <a:t>ima</a:t>
            </a:r>
            <a:r>
              <a:rPr lang="en-US" sz="4600" dirty="0"/>
              <a:t>  6 </a:t>
            </a:r>
            <a:r>
              <a:rPr lang="bs-Latn-BA" sz="4600" dirty="0"/>
              <a:t>sveske</a:t>
            </a:r>
            <a:r>
              <a:rPr lang="en-US" sz="46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D9EDE7-8E5B-4EDC-ABA1-C87648CAD5B2}"/>
              </a:ext>
            </a:extLst>
          </p:cNvPr>
          <p:cNvSpPr/>
          <p:nvPr/>
        </p:nvSpPr>
        <p:spPr>
          <a:xfrm>
            <a:off x="1484026" y="3429000"/>
            <a:ext cx="509666" cy="318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6FB9285-E468-4E1C-AB12-BFED4E3F29A0}"/>
              </a:ext>
            </a:extLst>
          </p:cNvPr>
          <p:cNvSpPr/>
          <p:nvPr/>
        </p:nvSpPr>
        <p:spPr>
          <a:xfrm>
            <a:off x="1636426" y="3581400"/>
            <a:ext cx="509666" cy="318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D4F0AF5-302F-43FF-81D9-2B4CEBEFAD45}"/>
              </a:ext>
            </a:extLst>
          </p:cNvPr>
          <p:cNvSpPr/>
          <p:nvPr/>
        </p:nvSpPr>
        <p:spPr>
          <a:xfrm>
            <a:off x="1788826" y="3733800"/>
            <a:ext cx="509666" cy="318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D5FDE24-B17A-44D8-BD3D-A970F2ED9873}"/>
              </a:ext>
            </a:extLst>
          </p:cNvPr>
          <p:cNvSpPr/>
          <p:nvPr/>
        </p:nvSpPr>
        <p:spPr>
          <a:xfrm>
            <a:off x="1925299" y="3886200"/>
            <a:ext cx="509666" cy="318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E3A0178-BA89-4303-841F-29BF6E2D750A}"/>
              </a:ext>
            </a:extLst>
          </p:cNvPr>
          <p:cNvSpPr/>
          <p:nvPr/>
        </p:nvSpPr>
        <p:spPr>
          <a:xfrm>
            <a:off x="2093626" y="4038600"/>
            <a:ext cx="509666" cy="318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796FF1D-A902-4CE7-8E67-2EDD950C7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849" y="3264393"/>
            <a:ext cx="524301" cy="3292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4B32338-0D91-41D3-83F0-1CA3F88B12A2}"/>
              </a:ext>
            </a:extLst>
          </p:cNvPr>
          <p:cNvSpPr/>
          <p:nvPr/>
        </p:nvSpPr>
        <p:spPr>
          <a:xfrm>
            <a:off x="3480304" y="3283470"/>
            <a:ext cx="50966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D4691D0-DFA6-463A-8DEC-1EE7A02D7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249" y="3416793"/>
            <a:ext cx="524301" cy="3292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DE9EA42-CC3A-4257-B76B-668742D39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649" y="3569193"/>
            <a:ext cx="524301" cy="329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C9D2BD2-7429-4E22-B103-A228BD19B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049" y="3721593"/>
            <a:ext cx="524301" cy="329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ABE7EB8-F84F-41CB-B311-E9592F0F8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995" y="3887734"/>
            <a:ext cx="524301" cy="329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7C3F699-B883-4DE7-8865-5D6FC1843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865" y="3453589"/>
            <a:ext cx="524301" cy="329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5DD2C0B7-E1D6-4DA6-A74F-CF780A6D7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799" y="3593782"/>
            <a:ext cx="524301" cy="329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892A818-2E34-4AC1-B946-1231673DB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342" y="3707280"/>
            <a:ext cx="524301" cy="3506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936F16B0-065A-48DE-BFD0-03FE19667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566" y="3917089"/>
            <a:ext cx="524301" cy="33530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404CA3C5-F63D-4931-8106-4CFB33B70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715" y="3233884"/>
            <a:ext cx="524301" cy="33530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C27C7511-062C-4A4D-8B6B-E72A7F1C8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0923" y="3453589"/>
            <a:ext cx="524301" cy="33530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A8D18721-2727-446C-AB2D-5D35732BE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5421" y="3590733"/>
            <a:ext cx="524301" cy="33530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4B505876-0AA4-4E0E-9AAB-7663026ED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7327" y="3785015"/>
            <a:ext cx="524301" cy="3353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4B8433FB-6CFB-46F1-BAAA-F848BAE24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2991" y="4008782"/>
            <a:ext cx="561826" cy="27410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51248A40-DA0B-4F9A-A898-322D9E2B3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5047" y="4156769"/>
            <a:ext cx="524301" cy="33530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9235B3E9-A9D5-4B37-8394-8DFA7B9CF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775" y="4065359"/>
            <a:ext cx="524301" cy="33530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DF022799-B35C-4777-B45C-A43D2CDA6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5835" y="4143719"/>
            <a:ext cx="524301" cy="33530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36903F6F-A22A-4A26-9451-2A7723414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503" y="4051252"/>
            <a:ext cx="524301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6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380" y="681037"/>
            <a:ext cx="10409420" cy="1009651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Primer 2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err="1">
                <a:solidFill>
                  <a:srgbClr val="FF0000"/>
                </a:solidFill>
              </a:rPr>
              <a:t>Zbir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brojeva</a:t>
            </a:r>
            <a:r>
              <a:rPr lang="en-US" sz="3600" dirty="0">
                <a:solidFill>
                  <a:srgbClr val="FF0000"/>
                </a:solidFill>
              </a:rPr>
              <a:t> 3 </a:t>
            </a:r>
            <a:r>
              <a:rPr lang="en-US" sz="3600" dirty="0" err="1">
                <a:solidFill>
                  <a:srgbClr val="FF0000"/>
                </a:solidFill>
              </a:rPr>
              <a:t>i</a:t>
            </a:r>
            <a:r>
              <a:rPr lang="en-US" sz="3600" dirty="0">
                <a:solidFill>
                  <a:srgbClr val="FF0000"/>
                </a:solidFill>
              </a:rPr>
              <a:t> 5 </a:t>
            </a:r>
            <a:r>
              <a:rPr lang="en-US" sz="3600" dirty="0" err="1">
                <a:solidFill>
                  <a:srgbClr val="FF0000"/>
                </a:solidFill>
              </a:rPr>
              <a:t>pomno</a:t>
            </a:r>
            <a:r>
              <a:rPr lang="bs-Latn-BA" sz="3600" dirty="0">
                <a:solidFill>
                  <a:srgbClr val="FF0000"/>
                </a:solidFill>
              </a:rPr>
              <a:t>ži ga sa broj 4</a:t>
            </a:r>
            <a:r>
              <a:rPr lang="bs-Latn-BA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bs-Latn-BA" dirty="0"/>
          </a:p>
          <a:p>
            <a:r>
              <a:rPr lang="bs-Latn-BA" sz="3500" dirty="0"/>
              <a:t>Rešenje                           </a:t>
            </a:r>
            <a:r>
              <a:rPr lang="en-US" sz="3500" dirty="0"/>
              <a:t>( 3 + 5 ) * 4=  8*4 = 32</a:t>
            </a:r>
          </a:p>
          <a:p>
            <a:pPr marL="0" indent="0">
              <a:buNone/>
            </a:pPr>
            <a:r>
              <a:rPr lang="en-US" sz="3500" dirty="0" err="1"/>
              <a:t>Odgovor</a:t>
            </a:r>
            <a:r>
              <a:rPr lang="en-US" sz="3500" dirty="0"/>
              <a:t>: </a:t>
            </a:r>
            <a:r>
              <a:rPr lang="en-US" sz="3500" dirty="0" err="1"/>
              <a:t>Dobili</a:t>
            </a:r>
            <a:r>
              <a:rPr lang="en-US" sz="3500" dirty="0"/>
              <a:t> </a:t>
            </a:r>
            <a:r>
              <a:rPr lang="en-US" sz="3500" dirty="0" err="1"/>
              <a:t>smo</a:t>
            </a:r>
            <a:r>
              <a:rPr lang="en-US" sz="3500" dirty="0"/>
              <a:t> </a:t>
            </a:r>
            <a:r>
              <a:rPr lang="en-US" sz="3500" dirty="0" err="1"/>
              <a:t>broj</a:t>
            </a:r>
            <a:r>
              <a:rPr lang="en-US" sz="3500" dirty="0"/>
              <a:t> </a:t>
            </a:r>
            <a:r>
              <a:rPr lang="en-US" sz="3500" dirty="0" smtClean="0"/>
              <a:t>32</a:t>
            </a:r>
          </a:p>
          <a:p>
            <a:pPr marL="0" indent="0" algn="ctr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                                        </a:t>
            </a:r>
            <a:r>
              <a:rPr lang="mk-MK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it-IT" sz="3300" dirty="0" smtClean="0">
                <a:solidFill>
                  <a:schemeClr val="accent2">
                    <a:lumMod val="75000"/>
                  </a:schemeClr>
                </a:solidFill>
              </a:rPr>
              <a:t>prvo morate to dobro pročitati</a:t>
            </a:r>
            <a:endParaRPr lang="bs-Latn-BA" sz="33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bs-Latn-BA" sz="3300" dirty="0" smtClean="0"/>
              <a:t>                                  </a:t>
            </a:r>
            <a:r>
              <a:rPr lang="mk-MK" sz="3300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bs-Latn-BA" sz="3300" dirty="0">
                <a:solidFill>
                  <a:schemeClr val="accent4">
                    <a:lumMod val="50000"/>
                  </a:schemeClr>
                </a:solidFill>
              </a:rPr>
              <a:t>osmišljiti </a:t>
            </a:r>
            <a:endParaRPr lang="mk-MK" sz="33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s-Latn-BA" sz="3300" dirty="0" smtClean="0"/>
              <a:t>         </a:t>
            </a:r>
            <a:r>
              <a:rPr lang="mk-MK" sz="33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3300" dirty="0" err="1">
                <a:solidFill>
                  <a:schemeClr val="accent6">
                    <a:lumMod val="75000"/>
                  </a:schemeClr>
                </a:solidFill>
              </a:rPr>
              <a:t>poznava</a:t>
            </a:r>
            <a:r>
              <a:rPr lang="bs-Latn-BA" sz="3300" dirty="0">
                <a:solidFill>
                  <a:schemeClr val="accent6">
                    <a:lumMod val="75000"/>
                  </a:schemeClr>
                </a:solidFill>
              </a:rPr>
              <a:t>ti</a:t>
            </a:r>
            <a:r>
              <a:rPr lang="en-US" sz="3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300" dirty="0" err="1">
                <a:solidFill>
                  <a:schemeClr val="accent6">
                    <a:lumMod val="75000"/>
                  </a:schemeClr>
                </a:solidFill>
              </a:rPr>
              <a:t>redosleda</a:t>
            </a:r>
            <a:r>
              <a:rPr lang="en-US" sz="3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300" dirty="0" err="1">
                <a:solidFill>
                  <a:schemeClr val="accent6">
                    <a:lumMod val="75000"/>
                  </a:schemeClr>
                </a:solidFill>
              </a:rPr>
              <a:t>matematičkih</a:t>
            </a:r>
            <a:r>
              <a:rPr lang="en-US" sz="3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300" dirty="0" err="1">
                <a:solidFill>
                  <a:schemeClr val="accent6">
                    <a:lumMod val="75000"/>
                  </a:schemeClr>
                </a:solidFill>
              </a:rPr>
              <a:t>operacija</a:t>
            </a:r>
            <a:endParaRPr lang="mk-MK" sz="33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mk-MK" sz="33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bs-Latn-BA" sz="3300" b="1" dirty="0">
                <a:solidFill>
                  <a:schemeClr val="accent6">
                    <a:lumMod val="75000"/>
                  </a:schemeClr>
                </a:solidFill>
              </a:rPr>
              <a:t>najpre  rješiti </a:t>
            </a:r>
            <a:r>
              <a:rPr lang="en-US" sz="3300" b="1" dirty="0" err="1">
                <a:solidFill>
                  <a:schemeClr val="accent6">
                    <a:lumMod val="75000"/>
                  </a:schemeClr>
                </a:solidFill>
              </a:rPr>
              <a:t>zagrade</a:t>
            </a:r>
            <a:r>
              <a:rPr lang="en-US" sz="33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3300" b="1" dirty="0" err="1">
                <a:solidFill>
                  <a:schemeClr val="accent6">
                    <a:lumMod val="75000"/>
                  </a:schemeClr>
                </a:solidFill>
              </a:rPr>
              <a:t>zatim</a:t>
            </a:r>
            <a:r>
              <a:rPr lang="en-US" sz="33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300" b="1" dirty="0" err="1">
                <a:solidFill>
                  <a:schemeClr val="accent6">
                    <a:lumMod val="75000"/>
                  </a:schemeClr>
                </a:solidFill>
              </a:rPr>
              <a:t>množenje</a:t>
            </a:r>
            <a:r>
              <a:rPr lang="mk-MK" sz="33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bs-Latn-BA" sz="3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bs-Latn-BA" sz="3300" dirty="0"/>
              <a:t> </a:t>
            </a:r>
            <a:r>
              <a:rPr lang="bs-Latn-BA" sz="3300" dirty="0" smtClean="0"/>
              <a:t>                                 </a:t>
            </a:r>
            <a:r>
              <a:rPr lang="mk-MK" sz="3300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sz="3300" dirty="0" err="1">
                <a:solidFill>
                  <a:schemeClr val="accent5">
                    <a:lumMod val="50000"/>
                  </a:schemeClr>
                </a:solidFill>
              </a:rPr>
              <a:t>napokon</a:t>
            </a:r>
            <a:r>
              <a:rPr lang="en-US" sz="3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300" dirty="0" err="1">
                <a:solidFill>
                  <a:schemeClr val="accent5">
                    <a:lumMod val="50000"/>
                  </a:schemeClr>
                </a:solidFill>
              </a:rPr>
              <a:t>dolazi</a:t>
            </a:r>
            <a:r>
              <a:rPr lang="en-US" sz="3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300" dirty="0" err="1">
                <a:solidFill>
                  <a:schemeClr val="accent5">
                    <a:lumMod val="50000"/>
                  </a:schemeClr>
                </a:solidFill>
              </a:rPr>
              <a:t>odgovor</a:t>
            </a:r>
            <a:endParaRPr lang="bs-Latn-BA" sz="33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77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869D31-4987-4CB0-BF8E-753C785C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000"/>
              </a:spcBef>
            </a:pPr>
            <a:r>
              <a:rPr lang="en-US" sz="3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Primer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BBD24F-9BB1-4326-985A-31AA458B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1342104"/>
            <a:ext cx="10958051" cy="49837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800" dirty="0" err="1">
                <a:solidFill>
                  <a:srgbClr val="FF0000"/>
                </a:solidFill>
              </a:rPr>
              <a:t>Zgrada</a:t>
            </a:r>
            <a:r>
              <a:rPr lang="en-US" sz="3800" dirty="0">
                <a:solidFill>
                  <a:srgbClr val="FF0000"/>
                </a:solidFill>
              </a:rPr>
              <a:t> od 6 </a:t>
            </a:r>
            <a:r>
              <a:rPr lang="en-US" sz="3800" dirty="0" err="1">
                <a:solidFill>
                  <a:srgbClr val="FF0000"/>
                </a:solidFill>
              </a:rPr>
              <a:t>spratova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ima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ukupno</a:t>
            </a:r>
            <a:r>
              <a:rPr lang="en-US" sz="3800" dirty="0">
                <a:solidFill>
                  <a:srgbClr val="FF0000"/>
                </a:solidFill>
              </a:rPr>
              <a:t> 30 </a:t>
            </a:r>
            <a:r>
              <a:rPr lang="en-US" sz="3800" dirty="0" err="1">
                <a:solidFill>
                  <a:srgbClr val="FF0000"/>
                </a:solidFill>
              </a:rPr>
              <a:t>stanova</a:t>
            </a:r>
            <a:r>
              <a:rPr lang="en-US" sz="3800" dirty="0">
                <a:solidFill>
                  <a:srgbClr val="FF0000"/>
                </a:solidFill>
              </a:rPr>
              <a:t> ? </a:t>
            </a:r>
          </a:p>
          <a:p>
            <a:pPr marL="0" lvl="0" indent="0">
              <a:buNone/>
            </a:pPr>
            <a:r>
              <a:rPr lang="en-US" sz="3800" dirty="0" err="1">
                <a:solidFill>
                  <a:srgbClr val="FF0000"/>
                </a:solidFill>
              </a:rPr>
              <a:t>Koliko</a:t>
            </a:r>
            <a:r>
              <a:rPr lang="en-US" sz="3800" dirty="0">
                <a:solidFill>
                  <a:srgbClr val="FF0000"/>
                </a:solidFill>
              </a:rPr>
              <a:t> je </a:t>
            </a:r>
            <a:r>
              <a:rPr lang="en-US" sz="3800" dirty="0" err="1">
                <a:solidFill>
                  <a:srgbClr val="FF0000"/>
                </a:solidFill>
              </a:rPr>
              <a:t>stanova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na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svakom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spratu</a:t>
            </a:r>
            <a:r>
              <a:rPr lang="en-US" sz="3800" dirty="0">
                <a:solidFill>
                  <a:srgbClr val="FF0000"/>
                </a:solidFill>
              </a:rPr>
              <a:t> ?</a:t>
            </a:r>
          </a:p>
          <a:p>
            <a:pPr marL="0" lvl="0" indent="0">
              <a:buNone/>
            </a:pPr>
            <a:r>
              <a:rPr lang="en-US" sz="3100" dirty="0">
                <a:solidFill>
                  <a:prstClr val="black"/>
                </a:solidFill>
              </a:rPr>
              <a:t> </a:t>
            </a:r>
            <a:r>
              <a:rPr lang="bs-Latn-BA" sz="3100" dirty="0">
                <a:solidFill>
                  <a:prstClr val="black"/>
                </a:solidFill>
              </a:rPr>
              <a:t>   </a:t>
            </a:r>
          </a:p>
          <a:p>
            <a:pPr marL="0" lvl="0" indent="0">
              <a:buNone/>
            </a:pPr>
            <a:r>
              <a:rPr lang="bs-Latn-BA" sz="3800" b="1" dirty="0">
                <a:solidFill>
                  <a:prstClr val="black"/>
                </a:solidFill>
              </a:rPr>
              <a:t>    </a:t>
            </a:r>
            <a:r>
              <a:rPr lang="bs-Latn-BA" sz="3800" b="1" dirty="0" smtClean="0">
                <a:solidFill>
                  <a:prstClr val="black"/>
                </a:solidFill>
              </a:rPr>
              <a:t>    Šta znamo:</a:t>
            </a:r>
            <a:endParaRPr lang="bs-Latn-BA" sz="38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bs-Latn-BA" sz="3200" dirty="0" smtClean="0"/>
              <a:t>        </a:t>
            </a:r>
            <a:r>
              <a:rPr lang="mk-MK" sz="32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3200" i="1" dirty="0" err="1">
                <a:solidFill>
                  <a:schemeClr val="accent1">
                    <a:lumMod val="75000"/>
                  </a:schemeClr>
                </a:solidFill>
              </a:rPr>
              <a:t>ukupan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accent1">
                    <a:lumMod val="75000"/>
                  </a:schemeClr>
                </a:solidFill>
              </a:rPr>
              <a:t>broj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accent1">
                    <a:lumMod val="75000"/>
                  </a:schemeClr>
                </a:solidFill>
              </a:rPr>
              <a:t>stanova</a:t>
            </a:r>
            <a:r>
              <a:rPr lang="mk-MK" sz="3200" i="1" dirty="0">
                <a:solidFill>
                  <a:schemeClr val="accent1">
                    <a:lumMod val="75000"/>
                  </a:schemeClr>
                </a:solidFill>
              </a:rPr>
              <a:t> (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a to je 30 )</a:t>
            </a:r>
          </a:p>
          <a:p>
            <a:pPr marL="0" lvl="0" indent="0">
              <a:buNone/>
            </a:pPr>
            <a:r>
              <a:rPr lang="bs-Latn-BA" sz="3200" i="1" dirty="0" smtClean="0"/>
              <a:t>        </a:t>
            </a:r>
            <a:r>
              <a:rPr lang="mk-MK" sz="3200" i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3200" i="1" dirty="0" err="1">
                <a:solidFill>
                  <a:schemeClr val="accent1">
                    <a:lumMod val="75000"/>
                  </a:schemeClr>
                </a:solidFill>
              </a:rPr>
              <a:t>znamo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en-US" sz="3200" i="1" dirty="0" err="1">
                <a:solidFill>
                  <a:schemeClr val="accent1">
                    <a:lumMod val="75000"/>
                  </a:schemeClr>
                </a:solidFill>
              </a:rPr>
              <a:t>zgrada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accent1">
                    <a:lumMod val="75000"/>
                  </a:schemeClr>
                </a:solidFill>
              </a:rPr>
              <a:t>ima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 6 </a:t>
            </a:r>
            <a:r>
              <a:rPr lang="en-US" sz="3200" i="1" dirty="0" err="1">
                <a:solidFill>
                  <a:schemeClr val="accent1">
                    <a:lumMod val="75000"/>
                  </a:schemeClr>
                </a:solidFill>
              </a:rPr>
              <a:t>spratova</a:t>
            </a:r>
            <a:endParaRPr lang="mk-MK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bs-Latn-BA" sz="4100" b="1" dirty="0">
                <a:solidFill>
                  <a:prstClr val="black"/>
                </a:solidFill>
              </a:rPr>
              <a:t>    </a:t>
            </a:r>
            <a:r>
              <a:rPr lang="bs-Latn-BA" sz="4100" b="1" dirty="0" smtClean="0">
                <a:solidFill>
                  <a:prstClr val="black"/>
                </a:solidFill>
              </a:rPr>
              <a:t>   Šta </a:t>
            </a:r>
            <a:r>
              <a:rPr lang="bs-Latn-BA" sz="4100" b="1" dirty="0">
                <a:solidFill>
                  <a:prstClr val="black"/>
                </a:solidFill>
              </a:rPr>
              <a:t>moramo da </a:t>
            </a:r>
            <a:r>
              <a:rPr lang="bs-Latn-BA" sz="4100" b="1" dirty="0" smtClean="0">
                <a:solidFill>
                  <a:prstClr val="black"/>
                </a:solidFill>
              </a:rPr>
              <a:t>saznajemo:</a:t>
            </a:r>
            <a:endParaRPr lang="mk-MK" sz="41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bs-Latn-BA" sz="3100" dirty="0" smtClean="0">
                <a:solidFill>
                  <a:prstClr val="black"/>
                </a:solidFill>
              </a:rPr>
              <a:t>        </a:t>
            </a:r>
            <a:r>
              <a:rPr lang="mk-MK" sz="3100" dirty="0" smtClean="0">
                <a:solidFill>
                  <a:srgbClr val="C00000"/>
                </a:solidFill>
              </a:rPr>
              <a:t>-</a:t>
            </a:r>
            <a:r>
              <a:rPr lang="pl-PL" sz="3200" dirty="0" smtClean="0">
                <a:solidFill>
                  <a:srgbClr val="C00000"/>
                </a:solidFill>
              </a:rPr>
              <a:t> </a:t>
            </a:r>
            <a:r>
              <a:rPr lang="pl-PL" sz="3200" dirty="0">
                <a:solidFill>
                  <a:srgbClr val="C00000"/>
                </a:solidFill>
              </a:rPr>
              <a:t>koliko stanova ima na svakom </a:t>
            </a:r>
            <a:r>
              <a:rPr lang="pl-PL" sz="3200" dirty="0" smtClean="0">
                <a:solidFill>
                  <a:srgbClr val="C00000"/>
                </a:solidFill>
              </a:rPr>
              <a:t>katu </a:t>
            </a:r>
            <a:endParaRPr lang="mk-MK" sz="31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bs-Latn-BA" sz="3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mk-MK" sz="3100" dirty="0">
              <a:solidFill>
                <a:prstClr val="black"/>
              </a:solidFill>
            </a:endParaRPr>
          </a:p>
          <a:p>
            <a:endParaRPr lang="mk-M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9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8BFAAB-734B-4731-B378-8CC8898DC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mk-MK" sz="3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bs-Latn-BA" sz="2700" b="1" dirty="0">
                <a:solidFill>
                  <a:prstClr val="black"/>
                </a:solidFill>
              </a:rPr>
              <a:t>Rešenje</a:t>
            </a:r>
            <a:r>
              <a:rPr lang="mk-MK" sz="2700" b="1" dirty="0">
                <a:solidFill>
                  <a:prstClr val="black"/>
                </a:solidFill>
              </a:rPr>
              <a:t> :  </a:t>
            </a:r>
          </a:p>
          <a:p>
            <a:pPr marL="0" lvl="0" indent="0">
              <a:buNone/>
            </a:pPr>
            <a:r>
              <a:rPr lang="mk-MK" sz="2700" dirty="0">
                <a:solidFill>
                  <a:prstClr val="black"/>
                </a:solidFill>
              </a:rPr>
              <a:t>                                                 </a:t>
            </a:r>
            <a:r>
              <a:rPr lang="mk-MK" sz="4000" b="1" dirty="0">
                <a:solidFill>
                  <a:prstClr val="black"/>
                </a:solidFill>
              </a:rPr>
              <a:t>30 :6=5</a:t>
            </a:r>
          </a:p>
          <a:p>
            <a:pPr marL="0" lvl="0" indent="0">
              <a:buNone/>
            </a:pPr>
            <a:r>
              <a:rPr lang="mk-MK" sz="3200" dirty="0"/>
              <a:t>-            (</a:t>
            </a:r>
            <a:r>
              <a:rPr lang="pl-PL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dijelimo ukupan broj stanova </a:t>
            </a:r>
            <a:r>
              <a:rPr lang="bs-Latn-B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pl-PL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broju katova</a:t>
            </a:r>
            <a:r>
              <a:rPr lang="mk-MK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mk-MK" sz="31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bs-Latn-BA" sz="31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bs-Latn-BA" sz="31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bs-Latn-BA" sz="3100" i="1" dirty="0">
                <a:solidFill>
                  <a:prstClr val="black"/>
                </a:solidFill>
              </a:rPr>
              <a:t>Odgovor </a:t>
            </a:r>
            <a:r>
              <a:rPr lang="mk-MK" sz="3100" i="1" dirty="0">
                <a:solidFill>
                  <a:prstClr val="black"/>
                </a:solidFill>
              </a:rPr>
              <a:t>:</a:t>
            </a:r>
            <a:r>
              <a:rPr lang="bs-Latn-BA" sz="3100" i="1" dirty="0">
                <a:solidFill>
                  <a:prstClr val="black"/>
                </a:solidFill>
              </a:rPr>
              <a:t> Na svakom spratu ima ukupno 5 stanova</a:t>
            </a:r>
            <a:endParaRPr lang="en-US" sz="3100" i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3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C3A95D-60EC-4B83-BDFF-68C19EC9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slikovno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rešenje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CFB74EF0-26BE-4112-AB4E-6C7FF9C06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705" y="1432640"/>
            <a:ext cx="3957403" cy="5200177"/>
          </a:xfrm>
        </p:spPr>
      </p:pic>
    </p:spTree>
    <p:extLst>
      <p:ext uri="{BB962C8B-B14F-4D97-AF65-F5344CB8AC3E}">
        <p14:creationId xmlns:p14="http://schemas.microsoft.com/office/powerpoint/2010/main" val="20333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384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source sans pro</vt:lpstr>
      <vt:lpstr>Office Theme</vt:lpstr>
      <vt:lpstr>PowerPoint Presentation</vt:lpstr>
      <vt:lpstr>Мnoženje i dijeljenje tekstualnih zadataka</vt:lpstr>
      <vt:lpstr> Pojam </vt:lpstr>
      <vt:lpstr>               sledeći korak-postavljanje numeričkog izraza</vt:lpstr>
      <vt:lpstr>Primer 1: Amar ima 24 sveske .Spakovao ih je u 4 kutija ,tako da je u svakoj kutiji bilo podjednako.Koliko sveske bilo u svakoj kutiji ?</vt:lpstr>
      <vt:lpstr>Primer 2 Zbir brojeva 3 i 5 pomnoži ga sa broj 4.</vt:lpstr>
      <vt:lpstr>Primer 3</vt:lpstr>
      <vt:lpstr>PowerPoint Presentation</vt:lpstr>
      <vt:lpstr>slikovno rešenje</vt:lpstr>
      <vt:lpstr>Primer 4</vt:lpstr>
      <vt:lpstr>Rešenje:</vt:lpstr>
      <vt:lpstr>**upozorenje</vt:lpstr>
      <vt:lpstr>Domaći zadatak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Lenovo</cp:lastModifiedBy>
  <cp:revision>65</cp:revision>
  <dcterms:created xsi:type="dcterms:W3CDTF">2020-03-19T12:52:29Z</dcterms:created>
  <dcterms:modified xsi:type="dcterms:W3CDTF">2020-10-24T18:11:41Z</dcterms:modified>
</cp:coreProperties>
</file>