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9" r:id="rId5"/>
    <p:sldId id="276" r:id="rId6"/>
    <p:sldId id="260" r:id="rId7"/>
    <p:sldId id="264" r:id="rId8"/>
    <p:sldId id="266" r:id="rId9"/>
    <p:sldId id="273" r:id="rId10"/>
    <p:sldId id="267" r:id="rId11"/>
    <p:sldId id="271" r:id="rId12"/>
    <p:sldId id="274" r:id="rId13"/>
    <p:sldId id="265" r:id="rId14"/>
    <p:sldId id="268" r:id="rId15"/>
    <p:sldId id="275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4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9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0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7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3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1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0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0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3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E69D-E478-4AD0-993B-9999BD22686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7" r="7314"/>
          <a:stretch/>
        </p:blipFill>
        <p:spPr>
          <a:xfrm>
            <a:off x="3725694" y="267704"/>
            <a:ext cx="4727643" cy="2287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9311" y="2457469"/>
            <a:ext cx="979111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Bosanski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jezik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Nastavna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jedinica</a:t>
            </a:r>
            <a:r>
              <a:rPr lang="mk-MK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sz="3600" dirty="0" err="1"/>
              <a:t>Basne</a:t>
            </a:r>
            <a:endParaRPr lang="ru-RU" sz="3600" dirty="0"/>
          </a:p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Razred</a:t>
            </a:r>
            <a:r>
              <a:rPr lang="en-US" sz="3200" dirty="0" smtClean="0"/>
              <a:t>:</a:t>
            </a:r>
            <a:r>
              <a:rPr lang="bs-Latn-BA" sz="3200" dirty="0" smtClean="0"/>
              <a:t> </a:t>
            </a:r>
            <a:r>
              <a:rPr lang="en-US" sz="3200" dirty="0"/>
              <a:t>III</a:t>
            </a:r>
          </a:p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Učiteljica</a:t>
            </a:r>
            <a:r>
              <a:rPr lang="ru-RU" sz="3200" dirty="0" smtClean="0"/>
              <a:t>:</a:t>
            </a:r>
            <a:r>
              <a:rPr lang="en-US" sz="3200" dirty="0"/>
              <a:t>Vesna </a:t>
            </a:r>
            <a:r>
              <a:rPr lang="en-US" sz="3200" dirty="0" err="1"/>
              <a:t>Jankovska</a:t>
            </a:r>
            <a:endParaRPr lang="ru-RU" sz="3200" dirty="0"/>
          </a:p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Tehnička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podrška</a:t>
            </a:r>
            <a:r>
              <a:rPr lang="ru-RU" sz="3200" dirty="0" smtClean="0"/>
              <a:t>:</a:t>
            </a:r>
            <a:r>
              <a:rPr lang="bs-Latn-BA" sz="3200" dirty="0"/>
              <a:t>Lap top </a:t>
            </a:r>
            <a:endParaRPr lang="ru-RU" sz="3200" dirty="0"/>
          </a:p>
          <a:p>
            <a:r>
              <a:rPr lang="bs-Latn-BA" sz="3200" dirty="0">
                <a:solidFill>
                  <a:schemeClr val="accent1">
                    <a:lumMod val="50000"/>
                  </a:schemeClr>
                </a:solidFill>
              </a:rPr>
              <a:t>Osnovna </a:t>
            </a:r>
            <a:r>
              <a:rPr lang="bs-Latn-BA" sz="3200" dirty="0" smtClean="0">
                <a:solidFill>
                  <a:schemeClr val="accent1">
                    <a:lumMod val="50000"/>
                  </a:schemeClr>
                </a:solidFill>
              </a:rPr>
              <a:t>škola</a:t>
            </a:r>
            <a:r>
              <a:rPr lang="mk-MK" sz="3200" dirty="0" smtClean="0"/>
              <a:t>:</a:t>
            </a:r>
            <a:r>
              <a:rPr lang="bs-Latn-BA" sz="3200" dirty="0" smtClean="0"/>
              <a:t>OOU</a:t>
            </a:r>
            <a:r>
              <a:rPr lang="bs-Latn-BA" sz="3200" dirty="0"/>
              <a:t>,,Rajko Žinzifov,,</a:t>
            </a:r>
            <a:r>
              <a:rPr lang="bs-Latn-BA" sz="3200" dirty="0" smtClean="0"/>
              <a:t>Orizare,Veles</a:t>
            </a:r>
            <a:endParaRPr lang="en-US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3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C3A95D-60EC-4B83-BDFF-68C19EC9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901147"/>
            <a:ext cx="9541566" cy="54333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 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i="1" dirty="0" smtClean="0"/>
              <a:t>a </a:t>
            </a:r>
            <a:r>
              <a:rPr lang="en-US" sz="4000" i="1" dirty="0" err="1"/>
              <a:t>sada</a:t>
            </a:r>
            <a:r>
              <a:rPr lang="en-US" sz="4000" i="1" dirty="0"/>
              <a:t> </a:t>
            </a:r>
            <a:r>
              <a:rPr lang="en-US" sz="4000" i="1" dirty="0" err="1"/>
              <a:t>pročitajmo</a:t>
            </a:r>
            <a:r>
              <a:rPr lang="en-US" sz="4000" i="1" dirty="0"/>
              <a:t> </a:t>
            </a:r>
            <a:r>
              <a:rPr lang="en-US" sz="4000" i="1" dirty="0" err="1" smtClean="0"/>
              <a:t>jednu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zanimljivu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basnu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                            </a:t>
            </a:r>
            <a:r>
              <a:rPr lang="en-US" sz="4000" dirty="0" err="1" smtClean="0">
                <a:solidFill>
                  <a:srgbClr val="FF0000"/>
                </a:solidFill>
              </a:rPr>
              <a:t>Lav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miš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487" y="2080591"/>
            <a:ext cx="7063409" cy="424987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vi-VN" sz="2400" dirty="0"/>
              <a:t>Lav je bio umoran. On leže u hlad da se odmori i zaspa. Prolazeći tuda, miš reši da pretrči preko lava. Međutim, lav se probudi i ščepa miša.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vi-VN" sz="2400" dirty="0"/>
              <a:t>- Je li, malecki ? Zar se ti, kod tolike širine, usuđuješ da preko mojih leđa praviš put? Šta ćemo sada, govori? - viknu lav.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vi-VN" sz="2400" dirty="0"/>
              <a:t>- Moćni lave - odgovori miš umiljato. - Mnogo sam pogrešio, priznajem. Molim te da mi oprostiš. Nikada više neću to da učinim, ovo je prvi i poslednji put. Uostalom pomisli: kakva bi to slava bila za lava da ubije miša?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vi-VN" sz="2400" dirty="0"/>
              <a:t>Lav se nasmeja i pusti miša zdravog i čitavog.</a:t>
            </a:r>
          </a:p>
          <a:p>
            <a:endParaRPr lang="en-US" sz="2400" dirty="0"/>
          </a:p>
        </p:txBody>
      </p:sp>
      <p:pic>
        <p:nvPicPr>
          <p:cNvPr id="5122" name="Picture 2" descr="C:\Users\User\Desktop\lion-1396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6" y="1538519"/>
            <a:ext cx="2332382" cy="144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istockphoto-182668104-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6136">
            <a:off x="8507898" y="2915479"/>
            <a:ext cx="1653738" cy="11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82128D-9BE6-4EE4-B82A-954EF39FA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226" y="874642"/>
            <a:ext cx="7248939" cy="4253949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vi-VN" sz="2400" dirty="0" smtClean="0">
                <a:solidFill>
                  <a:prstClr val="black"/>
                </a:solidFill>
              </a:rPr>
              <a:t>Posle </a:t>
            </a:r>
            <a:r>
              <a:rPr lang="vi-VN" sz="2400" dirty="0">
                <a:solidFill>
                  <a:prstClr val="black"/>
                </a:solidFill>
              </a:rPr>
              <a:t>nekoliko dana, lav se nesrećno uhvati u jaku mrežu koju su postavili lovci. Nije mogao da se izvuče, pa je rikao od </a:t>
            </a:r>
            <a:r>
              <a:rPr lang="vi-VN" sz="2400" dirty="0" smtClean="0">
                <a:solidFill>
                  <a:prstClr val="black"/>
                </a:solidFill>
              </a:rPr>
              <a:t>jada. </a:t>
            </a:r>
            <a:r>
              <a:rPr lang="vi-VN" sz="2400" dirty="0">
                <a:solidFill>
                  <a:prstClr val="black"/>
                </a:solidFill>
              </a:rPr>
              <a:t>To je čuo miš. Odmah je dotrčao. Kada je ugledao svog dobrotvora u mreži, nije gubio vreme. Počeo je da grize užad i malo po malo načinio dovoljno veliki otvor kroz koji se lav izvukao i </a:t>
            </a:r>
            <a:r>
              <a:rPr lang="vi-VN" sz="2400" dirty="0" smtClean="0">
                <a:solidFill>
                  <a:prstClr val="black"/>
                </a:solidFill>
              </a:rPr>
              <a:t>tako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  <a:r>
              <a:rPr lang="vi-VN" sz="2400" dirty="0" smtClean="0">
                <a:solidFill>
                  <a:prstClr val="black"/>
                </a:solidFill>
              </a:rPr>
              <a:t>izbavio</a:t>
            </a:r>
            <a:r>
              <a:rPr lang="vi-VN" sz="24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vi-VN" sz="2400" dirty="0" smtClean="0">
                <a:solidFill>
                  <a:prstClr val="black"/>
                </a:solidFill>
              </a:rPr>
              <a:t>Kakve </a:t>
            </a:r>
            <a:r>
              <a:rPr lang="vi-VN" sz="2400" dirty="0">
                <a:solidFill>
                  <a:prstClr val="black"/>
                </a:solidFill>
              </a:rPr>
              <a:t>se čudne stvari događaju na ovom svetu! - reče lav. 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vi-VN" sz="2400" dirty="0" smtClean="0">
                <a:solidFill>
                  <a:prstClr val="black"/>
                </a:solidFill>
              </a:rPr>
              <a:t>- </a:t>
            </a:r>
            <a:r>
              <a:rPr lang="vi-VN" sz="2400" dirty="0">
                <a:solidFill>
                  <a:prstClr val="black"/>
                </a:solidFill>
              </a:rPr>
              <a:t>Ko bi ikad pomislio da i miš može da spase lava od smrti!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  <p:pic>
        <p:nvPicPr>
          <p:cNvPr id="6146" name="Picture 2" descr="C:\Users\User\Desktop\lion-carnival-cage_1308-28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967" y="4784034"/>
            <a:ext cx="2585776" cy="170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500_F_111395592_3Z0xahULpGwV6i9hBwN76ijRTEVBKd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990" y="777461"/>
            <a:ext cx="2732157" cy="268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8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basne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16765" y="1945621"/>
            <a:ext cx="539398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 err="1" smtClean="0">
                <a:solidFill>
                  <a:srgbClr val="FF0000"/>
                </a:solidFill>
              </a:rPr>
              <a:t>Ko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glavni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likovi</a:t>
            </a:r>
            <a:r>
              <a:rPr lang="en-US" sz="2400" dirty="0">
                <a:solidFill>
                  <a:srgbClr val="FF0000"/>
                </a:solidFill>
              </a:rPr>
              <a:t> u </a:t>
            </a:r>
            <a:r>
              <a:rPr lang="en-US" sz="2400" dirty="0" err="1" smtClean="0">
                <a:solidFill>
                  <a:srgbClr val="FF0000"/>
                </a:solidFill>
              </a:rPr>
              <a:t>basni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endParaRPr lang="en-US" sz="2400" dirty="0"/>
          </a:p>
          <a:p>
            <a:r>
              <a:rPr lang="pl-PL" sz="2400" dirty="0" smtClean="0">
                <a:solidFill>
                  <a:srgbClr val="00B0F0"/>
                </a:solidFill>
              </a:rPr>
              <a:t>Kako </a:t>
            </a:r>
            <a:r>
              <a:rPr lang="pl-PL" sz="2400" dirty="0">
                <a:solidFill>
                  <a:srgbClr val="00B0F0"/>
                </a:solidFill>
              </a:rPr>
              <a:t>je lav predstavljen i kako </a:t>
            </a:r>
            <a:r>
              <a:rPr lang="pl-PL" sz="2400" dirty="0" smtClean="0">
                <a:solidFill>
                  <a:srgbClr val="00B0F0"/>
                </a:solidFill>
              </a:rPr>
              <a:t>miš</a:t>
            </a:r>
            <a:r>
              <a:rPr lang="en-US" sz="2400" dirty="0" smtClean="0">
                <a:solidFill>
                  <a:srgbClr val="00B0F0"/>
                </a:solidFill>
              </a:rPr>
              <a:t> ?</a:t>
            </a:r>
          </a:p>
          <a:p>
            <a:endParaRPr lang="en-US" sz="2400" dirty="0"/>
          </a:p>
          <a:p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Kakva je poruka u </a:t>
            </a: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</a:rPr>
              <a:t>basni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User\Desktop\240_F_228747108_NdePcjVKjrXdNQqf4m4HLnVrOdAgOak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793" y="837408"/>
            <a:ext cx="3419877" cy="22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1932031" y="4631555"/>
            <a:ext cx="2381727" cy="699052"/>
          </a:xfrm>
          <a:prstGeom prst="cloudCallout">
            <a:avLst>
              <a:gd name="adj1" fmla="val -37755"/>
              <a:gd name="adj2" fmla="val 88593"/>
            </a:avLst>
          </a:prstGeom>
          <a:solidFill>
            <a:srgbClr val="FFFFCC"/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sr-Cyrl-CS" sz="4800" dirty="0">
              <a:solidFill>
                <a:srgbClr val="990000"/>
              </a:solidFill>
              <a:latin typeface="Arial Black" pitchFamily="34" charset="0"/>
            </a:endParaRPr>
          </a:p>
          <a:p>
            <a:pPr algn="ctr"/>
            <a:endParaRPr lang="sr-Cyrl-CS" sz="6600" dirty="0">
              <a:solidFill>
                <a:srgbClr val="99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0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AFC121-02F9-41AB-82F8-7D0C5BB6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7" y="365125"/>
            <a:ext cx="9846366" cy="132556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Odgovor</a:t>
            </a:r>
            <a:r>
              <a:rPr lang="en-US" sz="3600" dirty="0" smtClean="0"/>
              <a:t> </a:t>
            </a:r>
            <a:r>
              <a:rPr lang="en-US" sz="3600" dirty="0" err="1" smtClean="0"/>
              <a:t>pitanja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877B29-139D-4598-8E4E-AE0FD40F4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252" y="1812373"/>
            <a:ext cx="10068339" cy="4351338"/>
          </a:xfrm>
        </p:spPr>
        <p:txBody>
          <a:bodyPr/>
          <a:lstStyle/>
          <a:p>
            <a:r>
              <a:rPr lang="it-IT" dirty="0" smtClean="0">
                <a:solidFill>
                  <a:prstClr val="black"/>
                </a:solidFill>
              </a:rPr>
              <a:t>Glavni </a:t>
            </a:r>
            <a:r>
              <a:rPr lang="it-IT" dirty="0">
                <a:solidFill>
                  <a:prstClr val="black"/>
                </a:solidFill>
              </a:rPr>
              <a:t>likovi </a:t>
            </a:r>
            <a:r>
              <a:rPr lang="it-IT" dirty="0" smtClean="0"/>
              <a:t>u </a:t>
            </a:r>
            <a:r>
              <a:rPr lang="it-IT" dirty="0"/>
              <a:t>basni </a:t>
            </a:r>
            <a:r>
              <a:rPr lang="it-IT" dirty="0" smtClean="0"/>
              <a:t>su </a:t>
            </a:r>
            <a:r>
              <a:rPr lang="it-IT" dirty="0"/>
              <a:t>lav i </a:t>
            </a:r>
            <a:r>
              <a:rPr lang="it-IT" dirty="0" smtClean="0"/>
              <a:t>miš</a:t>
            </a:r>
          </a:p>
          <a:p>
            <a:endParaRPr lang="it-IT" dirty="0"/>
          </a:p>
          <a:p>
            <a:r>
              <a:rPr lang="it-IT" dirty="0"/>
              <a:t>L</a:t>
            </a:r>
            <a:r>
              <a:rPr lang="it-IT" dirty="0" smtClean="0"/>
              <a:t>av </a:t>
            </a:r>
            <a:r>
              <a:rPr lang="it-IT" dirty="0"/>
              <a:t>je predstavljen kao velik i snažan, a miš kao mali i </a:t>
            </a:r>
            <a:r>
              <a:rPr lang="it-IT" dirty="0" smtClean="0"/>
              <a:t>snalažljiv</a:t>
            </a:r>
          </a:p>
          <a:p>
            <a:endParaRPr lang="it-IT" dirty="0"/>
          </a:p>
          <a:p>
            <a:r>
              <a:rPr lang="it-IT" dirty="0"/>
              <a:t>Čak i najmanji </a:t>
            </a:r>
            <a:r>
              <a:rPr lang="it-IT" dirty="0" smtClean="0"/>
              <a:t>prijatelj </a:t>
            </a:r>
            <a:r>
              <a:rPr lang="it-IT" dirty="0"/>
              <a:t>može biti </a:t>
            </a:r>
            <a:r>
              <a:rPr lang="it-IT" dirty="0" smtClean="0"/>
              <a:t>koristan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                                  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                  </a:t>
            </a:r>
            <a:r>
              <a:rPr lang="pt-BR" b="1" dirty="0" smtClean="0">
                <a:solidFill>
                  <a:srgbClr val="FF0000"/>
                </a:solidFill>
              </a:rPr>
              <a:t>Dobrota </a:t>
            </a:r>
            <a:r>
              <a:rPr lang="pt-BR" b="1" dirty="0">
                <a:solidFill>
                  <a:srgbClr val="FF0000"/>
                </a:solidFill>
              </a:rPr>
              <a:t>se vraća s dobrim</a:t>
            </a:r>
            <a:endParaRPr lang="it-IT" b="1" dirty="0" smtClean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4138A7-6610-4173-87C9-AF13B6F66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2" y="2743199"/>
            <a:ext cx="10240617" cy="34337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 smtClean="0"/>
              <a:t>,,</a:t>
            </a:r>
            <a:r>
              <a:rPr lang="en-US" sz="4400" dirty="0" err="1" smtClean="0"/>
              <a:t>Lav</a:t>
            </a:r>
            <a:r>
              <a:rPr lang="en-US" sz="4400" dirty="0" smtClean="0"/>
              <a:t> </a:t>
            </a:r>
            <a:r>
              <a:rPr lang="en-US" sz="4400" dirty="0" err="1" smtClean="0"/>
              <a:t>i</a:t>
            </a:r>
            <a:r>
              <a:rPr lang="en-US" sz="4400" dirty="0" smtClean="0"/>
              <a:t> mi</a:t>
            </a:r>
            <a:r>
              <a:rPr lang="bs-Latn-BA" sz="4400" dirty="0" smtClean="0"/>
              <a:t>š</a:t>
            </a:r>
            <a:r>
              <a:rPr lang="en-US" sz="4400" dirty="0" smtClean="0"/>
              <a:t>,, je </a:t>
            </a:r>
            <a:r>
              <a:rPr lang="en-US" sz="4400" dirty="0" err="1" smtClean="0"/>
              <a:t>basna</a:t>
            </a:r>
            <a:r>
              <a:rPr lang="en-US" sz="4400" dirty="0" smtClean="0"/>
              <a:t> </a:t>
            </a:r>
            <a:r>
              <a:rPr lang="en-US" sz="4400" dirty="0" err="1" smtClean="0"/>
              <a:t>koju</a:t>
            </a:r>
            <a:r>
              <a:rPr lang="en-US" sz="4400" dirty="0" smtClean="0"/>
              <a:t> je </a:t>
            </a:r>
            <a:r>
              <a:rPr lang="en-US" sz="4400" dirty="0" err="1" smtClean="0"/>
              <a:t>napisao</a:t>
            </a:r>
            <a:r>
              <a:rPr lang="en-US" sz="4400" dirty="0" smtClean="0"/>
              <a:t> </a:t>
            </a:r>
            <a:r>
              <a:rPr lang="en-US" sz="4400" dirty="0" err="1" smtClean="0"/>
              <a:t>Ezop,koja</a:t>
            </a:r>
            <a:r>
              <a:rPr lang="en-US" sz="4400" dirty="0"/>
              <a:t> </a:t>
            </a:r>
            <a:r>
              <a:rPr lang="en-US" sz="4400" dirty="0" err="1" smtClean="0"/>
              <a:t>uči</a:t>
            </a:r>
            <a:r>
              <a:rPr lang="en-US" sz="4400" dirty="0" smtClean="0"/>
              <a:t> </a:t>
            </a:r>
            <a:r>
              <a:rPr lang="en-US" sz="4400" dirty="0" err="1" smtClean="0"/>
              <a:t>va</a:t>
            </a:r>
            <a:r>
              <a:rPr lang="bs-Latn-BA" sz="4400" dirty="0" smtClean="0"/>
              <a:t>ž</a:t>
            </a:r>
            <a:r>
              <a:rPr lang="en-US" sz="4400" dirty="0" err="1" smtClean="0"/>
              <a:t>nosti</a:t>
            </a:r>
            <a:r>
              <a:rPr lang="en-US" sz="4400" dirty="0" smtClean="0"/>
              <a:t> da ne </a:t>
            </a:r>
            <a:r>
              <a:rPr lang="en-US" sz="4400" dirty="0" err="1" smtClean="0"/>
              <a:t>sudimo</a:t>
            </a:r>
            <a:r>
              <a:rPr lang="en-US" sz="4400" dirty="0" smtClean="0"/>
              <a:t> o </a:t>
            </a:r>
            <a:r>
              <a:rPr lang="en-US" sz="4400" dirty="0" err="1" smtClean="0"/>
              <a:t>ljudima</a:t>
            </a:r>
            <a:r>
              <a:rPr lang="en-US" sz="4400" dirty="0" smtClean="0"/>
              <a:t> </a:t>
            </a:r>
            <a:r>
              <a:rPr lang="en-US" sz="4400" dirty="0" err="1" smtClean="0"/>
              <a:t>po</a:t>
            </a:r>
            <a:r>
              <a:rPr lang="en-US" sz="4400" dirty="0" smtClean="0"/>
              <a:t> </a:t>
            </a:r>
            <a:r>
              <a:rPr lang="en-US" sz="4400" dirty="0" err="1" smtClean="0"/>
              <a:t>njihovoj</a:t>
            </a:r>
            <a:r>
              <a:rPr lang="en-US" sz="4400" dirty="0"/>
              <a:t> </a:t>
            </a:r>
            <a:r>
              <a:rPr lang="en-US" sz="4400" dirty="0" err="1" smtClean="0"/>
              <a:t>veličini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0747" y="1179443"/>
            <a:ext cx="9021417" cy="117944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700" dirty="0" err="1" smtClean="0"/>
              <a:t>Nakon</a:t>
            </a:r>
            <a:r>
              <a:rPr lang="en-US" sz="2700" dirty="0" smtClean="0"/>
              <a:t> </a:t>
            </a:r>
            <a:r>
              <a:rPr lang="en-US" sz="2700" dirty="0" err="1"/>
              <a:t>čitanja</a:t>
            </a:r>
            <a:r>
              <a:rPr lang="en-US" sz="2700" dirty="0"/>
              <a:t> </a:t>
            </a:r>
            <a:r>
              <a:rPr lang="en-US" sz="2700" dirty="0" err="1"/>
              <a:t>ove</a:t>
            </a:r>
            <a:r>
              <a:rPr lang="en-US" sz="2700" dirty="0"/>
              <a:t> </a:t>
            </a:r>
            <a:r>
              <a:rPr lang="en-US" sz="2700" dirty="0" err="1"/>
              <a:t>basne</a:t>
            </a:r>
            <a:r>
              <a:rPr lang="en-US" sz="2700" dirty="0"/>
              <a:t>, </a:t>
            </a:r>
            <a:r>
              <a:rPr lang="en-US" sz="2700" dirty="0" smtClean="0"/>
              <a:t> </a:t>
            </a:r>
            <a:r>
              <a:rPr lang="en-US" sz="2700" dirty="0" err="1"/>
              <a:t>koju</a:t>
            </a:r>
            <a:r>
              <a:rPr lang="en-US" sz="2700" dirty="0"/>
              <a:t> se </a:t>
            </a:r>
            <a:r>
              <a:rPr lang="en-US" sz="2700" dirty="0" err="1"/>
              <a:t>nadam</a:t>
            </a:r>
            <a:r>
              <a:rPr lang="en-US" sz="2700" dirty="0"/>
              <a:t> da </a:t>
            </a:r>
            <a:r>
              <a:rPr lang="en-US" sz="2700" dirty="0" err="1"/>
              <a:t>vam</a:t>
            </a:r>
            <a:r>
              <a:rPr lang="en-US" sz="2700" dirty="0"/>
              <a:t> se </a:t>
            </a:r>
            <a:r>
              <a:rPr lang="en-US" sz="2700" dirty="0" err="1" smtClean="0"/>
              <a:t>dopala</a:t>
            </a:r>
            <a:r>
              <a:rPr lang="en-US" sz="2700" dirty="0" smtClean="0"/>
              <a:t> </a:t>
            </a:r>
            <a:r>
              <a:rPr lang="en-US" sz="2700" dirty="0" err="1" smtClean="0"/>
              <a:t>možemo</a:t>
            </a:r>
            <a:r>
              <a:rPr lang="en-US" sz="2700" dirty="0" smtClean="0"/>
              <a:t> </a:t>
            </a:r>
            <a:r>
              <a:rPr lang="en-US" sz="2700" dirty="0" err="1"/>
              <a:t>zaključiti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51575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694" y="622852"/>
            <a:ext cx="8931967" cy="1054584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Domaći</a:t>
            </a:r>
            <a:r>
              <a:rPr lang="en-US" dirty="0" smtClean="0"/>
              <a:t> </a:t>
            </a:r>
            <a:r>
              <a:rPr lang="en-US" dirty="0" err="1"/>
              <a:t>zadatak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452" y="1825625"/>
            <a:ext cx="9117496" cy="4351338"/>
          </a:xfrm>
        </p:spPr>
        <p:txBody>
          <a:bodyPr>
            <a:normAutofit/>
          </a:bodyPr>
          <a:lstStyle/>
          <a:p>
            <a:r>
              <a:rPr lang="en-US" sz="3200" dirty="0" err="1"/>
              <a:t>Ilustrirajte</a:t>
            </a:r>
            <a:r>
              <a:rPr lang="en-US" sz="3200" dirty="0"/>
              <a:t> </a:t>
            </a:r>
            <a:r>
              <a:rPr lang="en-US" sz="3200" dirty="0" err="1" smtClean="0"/>
              <a:t>basnu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/>
              <a:t>nacrtajte</a:t>
            </a:r>
            <a:r>
              <a:rPr lang="en-US" sz="3200" dirty="0"/>
              <a:t> </a:t>
            </a:r>
            <a:r>
              <a:rPr lang="en-US" sz="3200" dirty="0" err="1"/>
              <a:t>deo</a:t>
            </a:r>
            <a:r>
              <a:rPr lang="en-US" sz="3200" dirty="0"/>
              <a:t> </a:t>
            </a:r>
            <a:r>
              <a:rPr lang="en-US" sz="3200" dirty="0" err="1"/>
              <a:t>koji</a:t>
            </a:r>
            <a:r>
              <a:rPr lang="en-US" sz="3200" dirty="0"/>
              <a:t> </a:t>
            </a:r>
            <a:r>
              <a:rPr lang="en-US" sz="3200" dirty="0" err="1"/>
              <a:t>vam</a:t>
            </a:r>
            <a:r>
              <a:rPr lang="en-US" sz="3200" dirty="0"/>
              <a:t> se </a:t>
            </a:r>
            <a:r>
              <a:rPr lang="en-US" sz="3200" dirty="0" err="1"/>
              <a:t>najviše</a:t>
            </a:r>
            <a:r>
              <a:rPr lang="en-US" sz="3200" dirty="0"/>
              <a:t> </a:t>
            </a:r>
            <a:r>
              <a:rPr lang="en-US" sz="3200" dirty="0" err="1" smtClean="0"/>
              <a:t>dopao</a:t>
            </a:r>
            <a:endParaRPr lang="en-US" sz="3200" dirty="0" smtClean="0"/>
          </a:p>
          <a:p>
            <a:r>
              <a:rPr lang="en-US" sz="3200" dirty="0" err="1"/>
              <a:t>Napravite</a:t>
            </a:r>
            <a:r>
              <a:rPr lang="en-US" sz="3200" dirty="0"/>
              <a:t> </a:t>
            </a:r>
            <a:r>
              <a:rPr lang="en-US" sz="3200" dirty="0" err="1"/>
              <a:t>masku</a:t>
            </a:r>
            <a:r>
              <a:rPr lang="en-US" sz="3200" dirty="0"/>
              <a:t> od lava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miša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pokušajte</a:t>
            </a:r>
            <a:r>
              <a:rPr lang="en-US" sz="3200" dirty="0"/>
              <a:t> </a:t>
            </a:r>
            <a:r>
              <a:rPr lang="en-US" sz="3200" dirty="0" err="1" smtClean="0"/>
              <a:t>dramatizirati</a:t>
            </a:r>
            <a:endParaRPr lang="en-US" sz="3200" dirty="0" smtClean="0"/>
          </a:p>
          <a:p>
            <a:r>
              <a:rPr lang="en-US" sz="3200" dirty="0" err="1"/>
              <a:t>pročitajte</a:t>
            </a:r>
            <a:r>
              <a:rPr lang="en-US" sz="3200" dirty="0"/>
              <a:t> </a:t>
            </a:r>
            <a:r>
              <a:rPr lang="en-US" sz="3200" dirty="0" err="1"/>
              <a:t>još</a:t>
            </a:r>
            <a:r>
              <a:rPr lang="en-US" sz="3200" dirty="0"/>
              <a:t> </a:t>
            </a:r>
            <a:r>
              <a:rPr lang="en-US" sz="3200" dirty="0" err="1"/>
              <a:t>jednu</a:t>
            </a:r>
            <a:r>
              <a:rPr lang="en-US" sz="3200" dirty="0"/>
              <a:t> </a:t>
            </a:r>
            <a:r>
              <a:rPr lang="en-US" sz="3200" dirty="0" err="1"/>
              <a:t>basnu</a:t>
            </a:r>
            <a:r>
              <a:rPr lang="en-US" sz="3200" dirty="0"/>
              <a:t> </a:t>
            </a:r>
            <a:r>
              <a:rPr lang="en-US" sz="3200" dirty="0" err="1"/>
              <a:t>koju</a:t>
            </a:r>
            <a:r>
              <a:rPr lang="en-US" sz="3200" dirty="0"/>
              <a:t> je </a:t>
            </a:r>
            <a:r>
              <a:rPr lang="en-US" sz="3200" dirty="0" err="1"/>
              <a:t>napisao</a:t>
            </a:r>
            <a:r>
              <a:rPr lang="en-US" sz="3200" dirty="0"/>
              <a:t> </a:t>
            </a:r>
            <a:r>
              <a:rPr lang="en-US" sz="3200" dirty="0" err="1" smtClean="0"/>
              <a:t>Ezop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(</a:t>
            </a:r>
            <a:r>
              <a:rPr lang="en-US" sz="3200" dirty="0" err="1"/>
              <a:t>L</a:t>
            </a:r>
            <a:r>
              <a:rPr lang="en-US" sz="3200" dirty="0" err="1" smtClean="0"/>
              <a:t>isica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gavran</a:t>
            </a:r>
            <a:r>
              <a:rPr lang="en-US" sz="3200" dirty="0" smtClean="0"/>
              <a:t>,,</a:t>
            </a:r>
            <a:r>
              <a:rPr lang="en-US" sz="3200" dirty="0" err="1" smtClean="0"/>
              <a:t>Uobrazeni</a:t>
            </a:r>
            <a:r>
              <a:rPr lang="en-US" sz="3200" dirty="0" smtClean="0"/>
              <a:t> </a:t>
            </a:r>
            <a:r>
              <a:rPr lang="en-US" sz="3200" dirty="0" err="1" smtClean="0"/>
              <a:t>zec</a:t>
            </a:r>
            <a:r>
              <a:rPr lang="en-US" sz="3200" dirty="0" smtClean="0"/>
              <a:t>,,</a:t>
            </a:r>
            <a:r>
              <a:rPr lang="en-US" sz="3200" dirty="0" err="1" smtClean="0"/>
              <a:t>žaba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vo</a:t>
            </a:r>
            <a:r>
              <a:rPr lang="en-US" sz="3200" dirty="0" smtClean="0"/>
              <a:t>,,…)</a:t>
            </a:r>
            <a:endParaRPr lang="en-US" sz="3200" dirty="0"/>
          </a:p>
        </p:txBody>
      </p:sp>
      <p:pic>
        <p:nvPicPr>
          <p:cNvPr id="8194" name="Picture 2" descr="C:\Users\User\Desktop\500_F_307656398_S5I02YWSOz68SD3RPEdlkKfPQzLD8n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49" y="5021650"/>
            <a:ext cx="3075659" cy="145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5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261FF5-B107-432D-B73F-E324CC6F1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7728"/>
            <a:ext cx="10515600" cy="34658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/>
              <a:t>Nadam </a:t>
            </a:r>
            <a:r>
              <a:rPr lang="pt-BR" sz="4400" dirty="0"/>
              <a:t>se da ćemo se vidjeti u sljedećem </a:t>
            </a:r>
            <a:r>
              <a:rPr lang="pt-BR" sz="4400" dirty="0" smtClean="0"/>
              <a:t>izazovu</a:t>
            </a:r>
            <a:r>
              <a:rPr lang="mk-MK" sz="4400" dirty="0"/>
              <a:t>,</a:t>
            </a:r>
            <a:r>
              <a:rPr lang="mk-MK" sz="4400" dirty="0" smtClean="0"/>
              <a:t>а </a:t>
            </a:r>
            <a:r>
              <a:rPr lang="bs-Latn-BA" sz="4400" dirty="0" smtClean="0"/>
              <a:t>d</a:t>
            </a:r>
            <a:r>
              <a:rPr lang="en-US" sz="4400" dirty="0"/>
              <a:t>o </a:t>
            </a:r>
            <a:r>
              <a:rPr lang="en-US" sz="4400" dirty="0" err="1"/>
              <a:t>tada</a:t>
            </a:r>
            <a:r>
              <a:rPr lang="en-US" sz="4400" dirty="0"/>
              <a:t>  </a:t>
            </a:r>
            <a:endParaRPr lang="en-US" sz="4400" dirty="0" smtClean="0"/>
          </a:p>
          <a:p>
            <a:pPr marL="0" indent="0">
              <a:buNone/>
            </a:pPr>
            <a:r>
              <a:rPr lang="en-US" sz="3900" dirty="0" smtClean="0"/>
              <a:t>           </a:t>
            </a:r>
            <a:r>
              <a:rPr lang="bs-Latn-BA" sz="3900" dirty="0" smtClean="0"/>
              <a:t>pročitajte i odaberite </a:t>
            </a:r>
            <a:r>
              <a:rPr lang="bs-Latn-BA" sz="3900" dirty="0"/>
              <a:t>najzanimljiviju </a:t>
            </a:r>
            <a:r>
              <a:rPr lang="bs-Latn-BA" sz="3900" dirty="0" smtClean="0"/>
              <a:t>basnu</a:t>
            </a:r>
            <a:endParaRPr lang="en-US" sz="3900" dirty="0" smtClean="0"/>
          </a:p>
          <a:p>
            <a:pPr marL="0" indent="0">
              <a:buNone/>
            </a:pPr>
            <a:endParaRPr lang="en-US" sz="3900" dirty="0" smtClean="0"/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mk-MK" sz="1400" dirty="0">
                <a:solidFill>
                  <a:srgbClr val="464646"/>
                </a:solidFill>
                <a:latin typeface="source sans pro"/>
              </a:rPr>
              <a:t>Bosanski jezik-Basne by Vesna Jankovska is licensed under a </a:t>
            </a:r>
            <a:r>
              <a:rPr lang="mk-MK" sz="1400" dirty="0">
                <a:solidFill>
                  <a:srgbClr val="049CCF"/>
                </a:solidFill>
                <a:latin typeface="source sans pro"/>
                <a:hlinkClick r:id="rId2"/>
              </a:rPr>
              <a:t>Creative Commons Attribution 4.0 International License</a:t>
            </a:r>
            <a:r>
              <a:rPr lang="mk-MK" sz="1400" dirty="0">
                <a:solidFill>
                  <a:srgbClr val="464646"/>
                </a:solidFill>
                <a:latin typeface="source sans pro"/>
              </a:rPr>
              <a:t>.</a:t>
            </a:r>
            <a:r>
              <a:rPr lang="mk-MK" sz="1400" dirty="0">
                <a:solidFill>
                  <a:prstClr val="black"/>
                </a:solidFill>
              </a:rPr>
              <a:t> </a:t>
            </a:r>
            <a:endParaRPr lang="mk-MK" sz="1400" dirty="0">
              <a:solidFill>
                <a:srgbClr val="049CCF"/>
              </a:solidFill>
              <a:latin typeface="source sans pro"/>
            </a:endParaRPr>
          </a:p>
          <a:p>
            <a:pPr marL="0" indent="0">
              <a:buNone/>
            </a:pPr>
            <a:endParaRPr lang="bs-Latn-BA" sz="39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92387"/>
            <a:ext cx="12192000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sz="1400" b="0" i="0" u="none" strike="noStrike" cap="none" normalizeH="0" baseline="0" dirty="0" smtClean="0">
                <a:ln>
                  <a:noFill/>
                </a:ln>
                <a:solidFill>
                  <a:srgbClr val="049CCF"/>
                </a:solidFill>
                <a:effectLst/>
                <a:latin typeface="source sans pro"/>
                <a:hlinkClick r:id="rId2"/>
              </a:rPr>
              <a:t>  </a:t>
            </a:r>
            <a:r>
              <a:rPr kumimoji="0" lang="mk-MK" sz="1800" b="0" i="0" u="none" strike="noStrike" cap="none" normalizeH="0" baseline="0" dirty="0" smtClean="0">
                <a:ln>
                  <a:noFill/>
                </a:ln>
                <a:solidFill>
                  <a:srgbClr val="049CCF"/>
                </a:solidFill>
                <a:effectLst/>
                <a:latin typeface="source sans pro"/>
              </a:rPr>
              <a:t> </a:t>
            </a:r>
            <a:r>
              <a:rPr kumimoji="0" lang="mk-MK" sz="1400" b="0" i="0" u="none" strike="noStrike" cap="none" normalizeH="0" baseline="0" dirty="0" smtClean="0">
                <a:ln>
                  <a:noFill/>
                </a:ln>
                <a:solidFill>
                  <a:srgbClr val="049CCF"/>
                </a:solidFill>
                <a:effectLst/>
                <a:latin typeface="source sans pro"/>
              </a:rPr>
              <a:t>                </a:t>
            </a:r>
            <a:r>
              <a:rPr kumimoji="0" lang="mk-M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mk-M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mk-MK" sz="1400" b="0" i="0" u="none" strike="noStrike" cap="none" normalizeH="0" baseline="0" dirty="0" smtClean="0">
              <a:ln>
                <a:noFill/>
              </a:ln>
              <a:solidFill>
                <a:srgbClr val="049CCF"/>
              </a:solidFill>
              <a:effectLst/>
              <a:latin typeface="source sans pro"/>
            </a:endParaRPr>
          </a:p>
        </p:txBody>
      </p:sp>
      <p:pic>
        <p:nvPicPr>
          <p:cNvPr id="1026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624534"/>
            <a:ext cx="838200" cy="2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8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278" y="1825625"/>
            <a:ext cx="9236765" cy="4351338"/>
          </a:xfrm>
        </p:spPr>
        <p:txBody>
          <a:bodyPr>
            <a:normAutofit/>
          </a:bodyPr>
          <a:lstStyle/>
          <a:p>
            <a:endParaRPr lang="bs-Latn-BA" dirty="0"/>
          </a:p>
          <a:p>
            <a:r>
              <a:rPr lang="bs-Latn-BA" dirty="0" smtClean="0">
                <a:solidFill>
                  <a:srgbClr val="FF0000"/>
                </a:solidFill>
              </a:rPr>
              <a:t>Pojam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err="1">
                <a:solidFill>
                  <a:srgbClr val="FF0000"/>
                </a:solidFill>
              </a:rPr>
              <a:t>Šta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basne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mk-MK" dirty="0" smtClean="0">
              <a:solidFill>
                <a:srgbClr val="FF0000"/>
              </a:solidFill>
            </a:endParaRPr>
          </a:p>
          <a:p>
            <a:r>
              <a:rPr lang="mk-MK" dirty="0" smtClean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oji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su glavni likovi u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basnama</a:t>
            </a:r>
            <a:r>
              <a:rPr lang="mk-MK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mk-MK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bs-Latn-BA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Šta </a:t>
            </a:r>
            <a:r>
              <a:rPr lang="bs-Latn-BA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je važno prilikom čitanja </a:t>
            </a:r>
            <a:r>
              <a:rPr lang="bs-Latn-BA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basne </a:t>
            </a:r>
            <a:r>
              <a:rPr lang="mk-MK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bs-Latn-BA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vi-VN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azlika </a:t>
            </a:r>
            <a:r>
              <a:rPr lang="vi-VN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između </a:t>
            </a:r>
            <a:r>
              <a:rPr lang="vi-VN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ba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sne</a:t>
            </a:r>
            <a:r>
              <a:rPr lang="vi-VN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vi-VN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bajke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r>
              <a:rPr lang="en-US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poznatih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pisaca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basni</a:t>
            </a:r>
            <a:endParaRPr lang="en-US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bs-Latn-BA" dirty="0">
                <a:solidFill>
                  <a:srgbClr val="00B050"/>
                </a:solidFill>
              </a:rPr>
              <a:t>domaći zadatak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mk-MK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mk-MK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bs-Latn-BA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Pojam</a:t>
            </a:r>
            <a:r>
              <a:rPr lang="bs-Latn-BA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bs-Latn-BA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435" y="1825625"/>
            <a:ext cx="8534400" cy="352586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bs-Latn-BA" sz="3600" dirty="0"/>
              <a:t>   Basne su kratke priče pisane u prozi </a:t>
            </a:r>
            <a:r>
              <a:rPr lang="en-US" sz="3600" dirty="0" smtClean="0"/>
              <a:t> </a:t>
            </a:r>
            <a:r>
              <a:rPr lang="bs-Latn-BA" sz="3600" dirty="0" smtClean="0"/>
              <a:t>ili </a:t>
            </a:r>
            <a:r>
              <a:rPr lang="en-US" sz="3600" dirty="0" smtClean="0"/>
              <a:t> </a:t>
            </a:r>
            <a:r>
              <a:rPr lang="bs-Latn-BA" sz="3600" dirty="0" smtClean="0"/>
              <a:t>stihovima </a:t>
            </a:r>
            <a:r>
              <a:rPr lang="pl-PL" sz="3600" dirty="0" smtClean="0"/>
              <a:t>zanimljiv</a:t>
            </a:r>
            <a:r>
              <a:rPr lang="en-US" sz="3600" dirty="0" err="1" smtClean="0"/>
              <a:t>i</a:t>
            </a:r>
            <a:r>
              <a:rPr lang="pl-PL" sz="3600" dirty="0" smtClean="0"/>
              <a:t> </a:t>
            </a:r>
            <a:r>
              <a:rPr lang="en-US" sz="3600" dirty="0" smtClean="0"/>
              <a:t> </a:t>
            </a:r>
            <a:r>
              <a:rPr lang="pl-PL" sz="3600" dirty="0" smtClean="0"/>
              <a:t>svima </a:t>
            </a:r>
            <a:r>
              <a:rPr lang="pl-PL" sz="3600" dirty="0"/>
              <a:t>za čitanje, i mladim i </a:t>
            </a:r>
            <a:r>
              <a:rPr lang="pl-PL" sz="3600" dirty="0" smtClean="0"/>
              <a:t>starima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endParaRPr lang="bs-Latn-BA" sz="3600" dirty="0"/>
          </a:p>
          <a:p>
            <a:pPr marL="0" indent="0">
              <a:buNone/>
            </a:pPr>
            <a:r>
              <a:rPr lang="bs-Latn-BA" sz="5800" dirty="0"/>
              <a:t>  </a:t>
            </a:r>
            <a:endParaRPr lang="mk-MK" sz="45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istockphoto-506584266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97" y="3688662"/>
            <a:ext cx="1825556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stockphoto-911699988-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58" y="3667115"/>
            <a:ext cx="2302632" cy="155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stockphoto-877829862-1024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54" y="3688662"/>
            <a:ext cx="1926504" cy="141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0" y="1033669"/>
            <a:ext cx="7633253" cy="1205949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Ko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glavni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likovi</a:t>
            </a:r>
            <a:r>
              <a:rPr lang="en-US" sz="3600" dirty="0">
                <a:solidFill>
                  <a:srgbClr val="FF0000"/>
                </a:solidFill>
              </a:rPr>
              <a:t> u </a:t>
            </a:r>
            <a:r>
              <a:rPr lang="en-US" sz="3600" dirty="0" err="1">
                <a:solidFill>
                  <a:srgbClr val="FF0000"/>
                </a:solidFill>
              </a:rPr>
              <a:t>basnama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243" y="1956760"/>
            <a:ext cx="7712766" cy="3291101"/>
          </a:xfr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en-US" sz="2400" dirty="0" err="1" smtClean="0">
                <a:solidFill>
                  <a:prstClr val="black"/>
                </a:solidFill>
              </a:rPr>
              <a:t>Glavni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likovi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u </a:t>
            </a:r>
            <a:r>
              <a:rPr lang="en-US" sz="2400" dirty="0" err="1" smtClean="0">
                <a:solidFill>
                  <a:prstClr val="black"/>
                </a:solidFill>
              </a:rPr>
              <a:t>basnama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su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životinje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 smtClean="0"/>
          </a:p>
        </p:txBody>
      </p:sp>
      <p:pic>
        <p:nvPicPr>
          <p:cNvPr id="2050" name="Picture 2" descr="C:\Users\User\Desktop\lion-1396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31" y="2859870"/>
            <a:ext cx="2025995" cy="151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stockphoto-182668104-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348" y="4743461"/>
            <a:ext cx="1880955" cy="129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bear-1-1310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09" y="2650834"/>
            <a:ext cx="1976649" cy="163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fox-with-a-key-16336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76" y="2859870"/>
            <a:ext cx="1424972" cy="13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wolf-1-15684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65" y="4659725"/>
            <a:ext cx="2056365" cy="136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557" y="977485"/>
            <a:ext cx="6824869" cy="446915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U </a:t>
            </a:r>
            <a:r>
              <a:rPr lang="en-US" dirty="0" err="1"/>
              <a:t>basnama</a:t>
            </a:r>
            <a:r>
              <a:rPr lang="en-US" dirty="0"/>
              <a:t> </a:t>
            </a:r>
            <a:r>
              <a:rPr lang="en-US" dirty="0" err="1"/>
              <a:t>životinje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osobine,i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karaktere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tipove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Likovi</a:t>
            </a:r>
            <a:r>
              <a:rPr lang="en-US" dirty="0"/>
              <a:t> u </a:t>
            </a:r>
            <a:r>
              <a:rPr lang="en-US" dirty="0" err="1"/>
              <a:t>basnama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, </a:t>
            </a:r>
            <a:r>
              <a:rPr lang="en-US" dirty="0" err="1"/>
              <a:t>biljke,stvari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pojave.Oni</a:t>
            </a:r>
            <a:r>
              <a:rPr lang="en-US" dirty="0"/>
              <a:t>  </a:t>
            </a:r>
            <a:r>
              <a:rPr lang="en-US" dirty="0" smtClean="0"/>
              <a:t> </a:t>
            </a:r>
            <a:r>
              <a:rPr lang="en-US" dirty="0" err="1" smtClean="0"/>
              <a:t>prikazuju</a:t>
            </a:r>
            <a:r>
              <a:rPr lang="en-US" dirty="0" smtClean="0"/>
              <a:t> </a:t>
            </a:r>
            <a:r>
              <a:rPr lang="en-US" dirty="0" err="1"/>
              <a:t>osobine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spominju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pokazuju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0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234" y="954157"/>
            <a:ext cx="8348869" cy="1086678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Šta</a:t>
            </a:r>
            <a:r>
              <a:rPr lang="en-US" dirty="0" smtClean="0">
                <a:solidFill>
                  <a:srgbClr val="FF0000"/>
                </a:solidFill>
              </a:rPr>
              <a:t> je </a:t>
            </a:r>
            <a:r>
              <a:rPr lang="en-US" dirty="0" err="1">
                <a:solidFill>
                  <a:srgbClr val="FF0000"/>
                </a:solidFill>
              </a:rPr>
              <a:t>važno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prilikom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čitanja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basne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3652"/>
            <a:ext cx="10134600" cy="4167265"/>
          </a:xfrm>
        </p:spPr>
        <p:txBody>
          <a:bodyPr>
            <a:normAutofit/>
          </a:bodyPr>
          <a:lstStyle/>
          <a:p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                              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25216" y="1908459"/>
            <a:ext cx="73417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    </a:t>
            </a:r>
            <a:r>
              <a:rPr lang="en-US" sz="2400" dirty="0" err="1" smtClean="0"/>
              <a:t>Svaka</a:t>
            </a:r>
            <a:r>
              <a:rPr lang="en-US" sz="2400" dirty="0" smtClean="0"/>
              <a:t> </a:t>
            </a:r>
            <a:r>
              <a:rPr lang="en-US" sz="2400" dirty="0" err="1"/>
              <a:t>basna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pouku</a:t>
            </a:r>
            <a:r>
              <a:rPr lang="en-US" sz="2400" dirty="0"/>
              <a:t>. </a:t>
            </a:r>
            <a:r>
              <a:rPr lang="en-US" sz="2400" dirty="0" err="1"/>
              <a:t>Poukom</a:t>
            </a:r>
            <a:r>
              <a:rPr lang="en-US" sz="2400" dirty="0"/>
              <a:t> </a:t>
            </a:r>
            <a:r>
              <a:rPr lang="en-US" sz="2400" dirty="0" err="1"/>
              <a:t>pisac</a:t>
            </a:r>
            <a:r>
              <a:rPr lang="en-US" sz="2400" dirty="0"/>
              <a:t> </a:t>
            </a:r>
            <a:r>
              <a:rPr lang="en-US" sz="2400" dirty="0" err="1"/>
              <a:t>želi</a:t>
            </a:r>
            <a:r>
              <a:rPr lang="en-US" sz="2400" dirty="0"/>
              <a:t> </a:t>
            </a:r>
            <a:r>
              <a:rPr lang="en-US" sz="2400" dirty="0" err="1" smtClean="0"/>
              <a:t>pokazati</a:t>
            </a:r>
            <a:r>
              <a:rPr lang="en-US" sz="2400" dirty="0" smtClean="0"/>
              <a:t> </a:t>
            </a:r>
            <a:r>
              <a:rPr lang="en-US" sz="2400" dirty="0" err="1" smtClean="0"/>
              <a:t>kako</a:t>
            </a:r>
            <a:r>
              <a:rPr lang="en-US" sz="2400" dirty="0" smtClean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neke</a:t>
            </a:r>
            <a:r>
              <a:rPr lang="en-US" sz="2400" dirty="0"/>
              <a:t> </a:t>
            </a:r>
            <a:r>
              <a:rPr lang="en-US" sz="2400" dirty="0" err="1"/>
              <a:t>ljudske</a:t>
            </a:r>
            <a:r>
              <a:rPr lang="en-US" sz="2400" dirty="0"/>
              <a:t> </a:t>
            </a:r>
            <a:r>
              <a:rPr lang="en-US" sz="2400" dirty="0" err="1"/>
              <a:t>osobine</a:t>
            </a:r>
            <a:r>
              <a:rPr lang="en-US" sz="2400" dirty="0"/>
              <a:t> (</a:t>
            </a:r>
            <a:r>
              <a:rPr lang="en-US" sz="2400" dirty="0" err="1"/>
              <a:t>kroz</a:t>
            </a:r>
            <a:r>
              <a:rPr lang="en-US" sz="2400" dirty="0"/>
              <a:t> </a:t>
            </a:r>
            <a:r>
              <a:rPr lang="en-US" sz="2400" dirty="0" err="1"/>
              <a:t>likove</a:t>
            </a:r>
            <a:r>
              <a:rPr lang="en-US" sz="2400" dirty="0"/>
              <a:t> </a:t>
            </a:r>
            <a:r>
              <a:rPr lang="en-US" sz="2400" dirty="0" err="1"/>
              <a:t>životinja</a:t>
            </a:r>
            <a:r>
              <a:rPr lang="en-US" sz="2400" dirty="0"/>
              <a:t>) </a:t>
            </a:r>
            <a:r>
              <a:rPr lang="en-US" sz="2400" dirty="0" err="1"/>
              <a:t>dobre</a:t>
            </a:r>
            <a:r>
              <a:rPr lang="en-US" sz="2400" dirty="0"/>
              <a:t> i</a:t>
            </a:r>
            <a:r>
              <a:rPr lang="en-US" sz="2400" dirty="0" smtClean="0"/>
              <a:t>  </a:t>
            </a:r>
            <a:r>
              <a:rPr lang="en-US" sz="2400" dirty="0" err="1" smtClean="0"/>
              <a:t>poželjne</a:t>
            </a:r>
            <a:r>
              <a:rPr lang="en-US" sz="2400" dirty="0"/>
              <a:t>, a </a:t>
            </a:r>
            <a:r>
              <a:rPr lang="en-US" sz="2400" dirty="0" err="1"/>
              <a:t>druge</a:t>
            </a:r>
            <a:r>
              <a:rPr lang="en-US" sz="2400" dirty="0"/>
              <a:t> </a:t>
            </a:r>
            <a:r>
              <a:rPr lang="en-US" sz="2400" dirty="0" err="1"/>
              <a:t>nepoželjne</a:t>
            </a:r>
            <a:r>
              <a:rPr lang="en-US" sz="2400" dirty="0"/>
              <a:t>. </a:t>
            </a:r>
            <a:r>
              <a:rPr lang="en-US" sz="2400" dirty="0" err="1"/>
              <a:t>Često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loše</a:t>
            </a:r>
            <a:r>
              <a:rPr lang="en-US" sz="2400" dirty="0"/>
              <a:t> </a:t>
            </a:r>
            <a:r>
              <a:rPr lang="en-US" sz="2400" dirty="0" err="1"/>
              <a:t>osobine</a:t>
            </a:r>
            <a:r>
              <a:rPr lang="en-US" sz="2400" dirty="0"/>
              <a:t> </a:t>
            </a:r>
            <a:r>
              <a:rPr lang="en-US" sz="2400" dirty="0" err="1" smtClean="0"/>
              <a:t>opisane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/>
              <a:t> </a:t>
            </a:r>
            <a:r>
              <a:rPr lang="en-US" sz="2400" dirty="0" err="1"/>
              <a:t>ismijavanjem</a:t>
            </a:r>
            <a:r>
              <a:rPr lang="en-US" sz="2400" dirty="0"/>
              <a:t> </a:t>
            </a:r>
            <a:r>
              <a:rPr lang="en-US" sz="2400" dirty="0" smtClean="0"/>
              <a:t>. </a:t>
            </a:r>
            <a:r>
              <a:rPr lang="en-US" sz="2400" dirty="0" err="1"/>
              <a:t>Najčešće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to </a:t>
            </a:r>
            <a:r>
              <a:rPr lang="en-US" sz="2400" dirty="0" err="1"/>
              <a:t>lakomislenost</a:t>
            </a:r>
            <a:r>
              <a:rPr lang="en-US" sz="2400" dirty="0" smtClean="0"/>
              <a:t>, </a:t>
            </a:r>
            <a:r>
              <a:rPr lang="en-US" sz="2400" dirty="0" err="1" smtClean="0"/>
              <a:t>hvalisavost</a:t>
            </a:r>
            <a:r>
              <a:rPr lang="en-US" sz="2400" dirty="0"/>
              <a:t>, </a:t>
            </a:r>
            <a:r>
              <a:rPr lang="en-US" sz="2400" dirty="0" err="1"/>
              <a:t>glupost</a:t>
            </a:r>
            <a:r>
              <a:rPr lang="en-US" sz="2400" dirty="0"/>
              <a:t>, </a:t>
            </a:r>
            <a:r>
              <a:rPr lang="en-US" sz="2400" dirty="0" smtClean="0"/>
              <a:t> </a:t>
            </a:r>
            <a:r>
              <a:rPr lang="en-US" sz="2400" dirty="0" err="1" smtClean="0"/>
              <a:t>sebičnost</a:t>
            </a:r>
            <a:r>
              <a:rPr lang="en-US" sz="2400" dirty="0"/>
              <a:t>, </a:t>
            </a:r>
            <a:r>
              <a:rPr lang="en-US" sz="2400" dirty="0" smtClean="0"/>
              <a:t> </a:t>
            </a:r>
            <a:r>
              <a:rPr lang="en-US" sz="2400" dirty="0" err="1" smtClean="0"/>
              <a:t>zavidljivost</a:t>
            </a:r>
            <a:r>
              <a:rPr lang="en-US" sz="2400" dirty="0"/>
              <a:t>, </a:t>
            </a:r>
            <a:r>
              <a:rPr lang="en-US" sz="2400" dirty="0" smtClean="0"/>
              <a:t> </a:t>
            </a:r>
            <a:r>
              <a:rPr lang="en-US" sz="2400" dirty="0" err="1" smtClean="0"/>
              <a:t>lakomost</a:t>
            </a:r>
            <a:r>
              <a:rPr lang="en-US" sz="2400" dirty="0"/>
              <a:t>, </a:t>
            </a:r>
            <a:r>
              <a:rPr lang="en-US" sz="2400" dirty="0" err="1">
                <a:solidFill>
                  <a:prstClr val="black"/>
                </a:solidFill>
              </a:rPr>
              <a:t>itd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80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71" y="768625"/>
            <a:ext cx="10409420" cy="895558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      R</a:t>
            </a:r>
            <a:r>
              <a:rPr lang="pl-PL" b="1" i="1" dirty="0" smtClean="0">
                <a:solidFill>
                  <a:srgbClr val="FF0000"/>
                </a:solidFill>
              </a:rPr>
              <a:t>azlika </a:t>
            </a:r>
            <a:r>
              <a:rPr lang="pl-PL" b="1" i="1" dirty="0">
                <a:solidFill>
                  <a:srgbClr val="FF0000"/>
                </a:solidFill>
              </a:rPr>
              <a:t>između basne i </a:t>
            </a:r>
            <a:r>
              <a:rPr lang="pl-PL" b="1" i="1" dirty="0" smtClean="0">
                <a:solidFill>
                  <a:srgbClr val="FF0000"/>
                </a:solidFill>
              </a:rPr>
              <a:t>bajke</a:t>
            </a:r>
            <a:r>
              <a:rPr lang="en-US" b="1" i="1" dirty="0" smtClean="0">
                <a:solidFill>
                  <a:srgbClr val="FF0000"/>
                </a:solidFill>
              </a:rPr>
              <a:t> ?</a:t>
            </a:r>
            <a:r>
              <a:rPr lang="pl-PL" b="1" i="1" dirty="0">
                <a:solidFill>
                  <a:srgbClr val="FF0000"/>
                </a:solidFill>
              </a:rPr>
              <a:t/>
            </a:r>
            <a:br>
              <a:rPr lang="pl-PL" b="1" i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480" y="1696278"/>
            <a:ext cx="7341703" cy="3750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/>
              <a:t>Na pitanje postoji li razlika između bajke i </a:t>
            </a:r>
            <a:r>
              <a:rPr lang="pl-PL" sz="4000" dirty="0" smtClean="0"/>
              <a:t>basne</a:t>
            </a:r>
            <a:r>
              <a:rPr lang="en-US" sz="4000" b="1" dirty="0"/>
              <a:t>-</a:t>
            </a:r>
            <a:r>
              <a:rPr lang="en-US" sz="4000" b="1" dirty="0" err="1"/>
              <a:t>naravno</a:t>
            </a:r>
            <a:r>
              <a:rPr lang="en-US" sz="4000" b="1" dirty="0"/>
              <a:t> da </a:t>
            </a:r>
            <a:r>
              <a:rPr lang="en-US" sz="4000" b="1" dirty="0" err="1" smtClean="0"/>
              <a:t>postoji</a:t>
            </a:r>
            <a:endParaRPr lang="en-US" sz="40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bs-Latn-BA" sz="4000" i="1" dirty="0">
                <a:solidFill>
                  <a:srgbClr val="FF0000"/>
                </a:solidFill>
              </a:rPr>
              <a:t>Bajka</a:t>
            </a:r>
            <a:r>
              <a:rPr lang="bs-Latn-BA" sz="4000" i="1" dirty="0"/>
              <a:t> je dugačak tekst u kojem su predstavljeni čarobni i magični </a:t>
            </a:r>
            <a:r>
              <a:rPr lang="bs-Latn-BA" sz="4000" i="1" dirty="0" smtClean="0"/>
              <a:t>elementi</a:t>
            </a:r>
            <a:endParaRPr lang="bs-Latn-BA" sz="2600" i="1" dirty="0"/>
          </a:p>
        </p:txBody>
      </p:sp>
      <p:pic>
        <p:nvPicPr>
          <p:cNvPr id="3075" name="Picture 3" descr="C:\Users\User\Desktop\istockphoto-1057500120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19" y="4309235"/>
            <a:ext cx="3455572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7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BD24F-9BB1-4326-985A-31AA458B8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7" y="1948070"/>
            <a:ext cx="9568071" cy="43777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bs-Latn-BA" sz="3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mk-MK" sz="3100" dirty="0">
              <a:solidFill>
                <a:prstClr val="black"/>
              </a:solidFill>
            </a:endParaRPr>
          </a:p>
          <a:p>
            <a:endParaRPr lang="mk-MK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85462" y="937563"/>
            <a:ext cx="803081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r>
              <a:rPr lang="en-US" sz="4000" i="1" dirty="0" err="1" smtClean="0">
                <a:solidFill>
                  <a:srgbClr val="FF0000"/>
                </a:solidFill>
              </a:rPr>
              <a:t>B</a:t>
            </a:r>
            <a:r>
              <a:rPr lang="en-US" sz="2600" i="1" dirty="0" err="1" smtClean="0">
                <a:solidFill>
                  <a:srgbClr val="FF0000"/>
                </a:solidFill>
                <a:latin typeface="Arial"/>
              </a:rPr>
              <a:t>ajka</a:t>
            </a:r>
            <a:r>
              <a:rPr lang="en-US" sz="2600" i="1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en-US" sz="2600" i="1" dirty="0">
                <a:latin typeface="Arial"/>
              </a:rPr>
              <a:t>je </a:t>
            </a:r>
            <a:r>
              <a:rPr lang="en-US" sz="2600" i="1" dirty="0" err="1">
                <a:latin typeface="Arial"/>
              </a:rPr>
              <a:t>namijenjena</a:t>
            </a:r>
            <a:r>
              <a:rPr lang="en-US" sz="2600" i="1" dirty="0">
                <a:latin typeface="Arial"/>
              </a:rPr>
              <a:t> </a:t>
            </a:r>
            <a:r>
              <a:rPr lang="en-US" sz="2600" i="1" dirty="0" smtClean="0">
                <a:latin typeface="Arial"/>
              </a:rPr>
              <a:t> </a:t>
            </a:r>
            <a:r>
              <a:rPr lang="en-US" sz="2600" i="1" dirty="0" err="1" smtClean="0">
                <a:latin typeface="Arial"/>
              </a:rPr>
              <a:t>uglavnom</a:t>
            </a:r>
            <a:r>
              <a:rPr lang="en-US" sz="2600" i="1" dirty="0" smtClean="0">
                <a:latin typeface="Arial"/>
              </a:rPr>
              <a:t> </a:t>
            </a:r>
            <a:r>
              <a:rPr lang="en-US" sz="2600" i="1" dirty="0" err="1">
                <a:latin typeface="Arial"/>
              </a:rPr>
              <a:t>djeci</a:t>
            </a:r>
            <a:r>
              <a:rPr lang="en-US" sz="2600" i="1" dirty="0">
                <a:latin typeface="Arial"/>
              </a:rPr>
              <a:t> </a:t>
            </a:r>
            <a:r>
              <a:rPr lang="en-US" sz="2600" i="1" dirty="0" err="1">
                <a:latin typeface="Arial"/>
              </a:rPr>
              <a:t>koja</a:t>
            </a:r>
            <a:r>
              <a:rPr lang="en-US" sz="2600" i="1" dirty="0">
                <a:latin typeface="Arial"/>
              </a:rPr>
              <a:t> se </a:t>
            </a:r>
            <a:r>
              <a:rPr lang="en-US" sz="2600" i="1" dirty="0" err="1">
                <a:latin typeface="Arial"/>
              </a:rPr>
              <a:t>često</a:t>
            </a:r>
            <a:r>
              <a:rPr lang="en-US" sz="2600" i="1" dirty="0">
                <a:latin typeface="Arial"/>
              </a:rPr>
              <a:t> </a:t>
            </a:r>
            <a:r>
              <a:rPr lang="en-US" sz="2600" i="1" dirty="0" err="1">
                <a:latin typeface="Arial"/>
              </a:rPr>
              <a:t>bavi</a:t>
            </a:r>
            <a:r>
              <a:rPr lang="en-US" sz="2600" i="1" dirty="0">
                <a:latin typeface="Arial"/>
              </a:rPr>
              <a:t> </a:t>
            </a:r>
            <a:r>
              <a:rPr lang="en-US" sz="2600" i="1" dirty="0" err="1">
                <a:latin typeface="Arial"/>
              </a:rPr>
              <a:t>nepostojećim</a:t>
            </a:r>
            <a:r>
              <a:rPr lang="en-US" sz="2600" i="1" dirty="0">
                <a:latin typeface="Arial"/>
              </a:rPr>
              <a:t> </a:t>
            </a:r>
            <a:r>
              <a:rPr lang="en-US" sz="2600" i="1" dirty="0" err="1">
                <a:latin typeface="Arial"/>
              </a:rPr>
              <a:t>i</a:t>
            </a:r>
            <a:r>
              <a:rPr lang="en-US" sz="2600" i="1" dirty="0">
                <a:latin typeface="Arial"/>
              </a:rPr>
              <a:t> </a:t>
            </a:r>
            <a:r>
              <a:rPr lang="en-US" sz="2600" i="1" dirty="0" err="1">
                <a:latin typeface="Arial"/>
              </a:rPr>
              <a:t>izmišljenim</a:t>
            </a:r>
            <a:r>
              <a:rPr lang="en-US" sz="2600" i="1" dirty="0">
                <a:latin typeface="Arial"/>
              </a:rPr>
              <a:t> </a:t>
            </a:r>
            <a:r>
              <a:rPr lang="en-US" sz="2600" i="1" dirty="0" err="1">
                <a:latin typeface="Arial"/>
              </a:rPr>
              <a:t>radnjama</a:t>
            </a:r>
            <a:r>
              <a:rPr lang="en-US" sz="2600" i="1" dirty="0">
                <a:latin typeface="Arial"/>
              </a:rPr>
              <a:t> </a:t>
            </a:r>
            <a:r>
              <a:rPr lang="en-US" sz="2600" i="1" dirty="0" err="1">
                <a:latin typeface="Arial"/>
              </a:rPr>
              <a:t>i</a:t>
            </a:r>
            <a:r>
              <a:rPr lang="en-US" sz="2600" i="1" dirty="0">
                <a:latin typeface="Arial"/>
              </a:rPr>
              <a:t> </a:t>
            </a:r>
            <a:r>
              <a:rPr lang="en-US" sz="2600" i="1" dirty="0" err="1">
                <a:latin typeface="Arial"/>
              </a:rPr>
              <a:t>likovima</a:t>
            </a:r>
            <a:r>
              <a:rPr lang="en-US" sz="2600" i="1" dirty="0">
                <a:latin typeface="Arial"/>
              </a:rPr>
              <a:t> </a:t>
            </a:r>
            <a:r>
              <a:rPr lang="en-US" sz="2600" i="1" dirty="0" err="1">
                <a:latin typeface="Arial"/>
              </a:rPr>
              <a:t>kao</a:t>
            </a:r>
            <a:r>
              <a:rPr lang="en-US" sz="2600" i="1" dirty="0">
                <a:latin typeface="Arial"/>
              </a:rPr>
              <a:t> </a:t>
            </a:r>
            <a:r>
              <a:rPr lang="en-US" sz="2600" i="1" dirty="0" err="1">
                <a:latin typeface="Arial"/>
              </a:rPr>
              <a:t>što</a:t>
            </a:r>
            <a:r>
              <a:rPr lang="en-US" sz="2600" i="1" dirty="0">
                <a:latin typeface="Arial"/>
              </a:rPr>
              <a:t> </a:t>
            </a:r>
            <a:r>
              <a:rPr lang="en-US" sz="2600" i="1" dirty="0" err="1">
                <a:latin typeface="Arial"/>
              </a:rPr>
              <a:t>su</a:t>
            </a:r>
            <a:r>
              <a:rPr lang="en-US" sz="2600" i="1" dirty="0">
                <a:latin typeface="Arial"/>
              </a:rPr>
              <a:t> vile, </a:t>
            </a:r>
            <a:r>
              <a:rPr lang="en-US" sz="2600" i="1" dirty="0" err="1">
                <a:latin typeface="Arial"/>
              </a:rPr>
              <a:t>čarobnjaci</a:t>
            </a:r>
            <a:r>
              <a:rPr lang="en-US" sz="2600" i="1" dirty="0">
                <a:latin typeface="Arial"/>
              </a:rPr>
              <a:t>, </a:t>
            </a:r>
            <a:r>
              <a:rPr lang="en-US" sz="2600" i="1" dirty="0" err="1">
                <a:latin typeface="Arial"/>
              </a:rPr>
              <a:t>patuljci</a:t>
            </a:r>
            <a:r>
              <a:rPr lang="en-US" sz="2600" i="1" dirty="0">
                <a:latin typeface="Arial"/>
              </a:rPr>
              <a:t>, </a:t>
            </a:r>
            <a:r>
              <a:rPr lang="en-US" sz="2600" i="1" dirty="0" err="1">
                <a:latin typeface="Arial"/>
              </a:rPr>
              <a:t>vještice</a:t>
            </a:r>
            <a:r>
              <a:rPr lang="en-US" sz="2600" i="1" dirty="0">
                <a:latin typeface="Arial"/>
              </a:rPr>
              <a:t> </a:t>
            </a:r>
            <a:r>
              <a:rPr lang="en-US" sz="2600" i="1" dirty="0" err="1">
                <a:latin typeface="Arial"/>
              </a:rPr>
              <a:t>i</a:t>
            </a:r>
            <a:r>
              <a:rPr lang="en-US" sz="2600" i="1" dirty="0">
                <a:latin typeface="Arial"/>
              </a:rPr>
              <a:t> </a:t>
            </a:r>
            <a:r>
              <a:rPr lang="en-US" sz="2600" i="1" dirty="0" err="1">
                <a:latin typeface="Arial"/>
              </a:rPr>
              <a:t>sl</a:t>
            </a:r>
            <a:endParaRPr lang="bs-Latn-BA" sz="2600" i="1" dirty="0"/>
          </a:p>
        </p:txBody>
      </p:sp>
      <p:sp>
        <p:nvSpPr>
          <p:cNvPr id="6" name="Down Arrow 5"/>
          <p:cNvSpPr/>
          <p:nvPr/>
        </p:nvSpPr>
        <p:spPr>
          <a:xfrm>
            <a:off x="4280451" y="2650434"/>
            <a:ext cx="371061" cy="662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85462" y="3431759"/>
            <a:ext cx="693751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Open Sans"/>
              </a:rPr>
              <a:t>Basne</a:t>
            </a:r>
            <a:r>
              <a:rPr lang="en-US" sz="2800" i="1" dirty="0">
                <a:solidFill>
                  <a:srgbClr val="313131"/>
                </a:solidFill>
                <a:latin typeface="Open Sans"/>
              </a:rPr>
              <a:t> </a:t>
            </a:r>
            <a:r>
              <a:rPr lang="en-US" sz="2800" i="1" dirty="0" err="1">
                <a:latin typeface="Open Sans"/>
              </a:rPr>
              <a:t>su</a:t>
            </a:r>
            <a:r>
              <a:rPr lang="en-US" sz="2800" i="1" dirty="0">
                <a:latin typeface="Open Sans"/>
              </a:rPr>
              <a:t> </a:t>
            </a:r>
            <a:r>
              <a:rPr lang="en-US" sz="2800" i="1" dirty="0" err="1">
                <a:latin typeface="Open Sans"/>
              </a:rPr>
              <a:t>kratke</a:t>
            </a:r>
            <a:r>
              <a:rPr lang="en-US" sz="2800" i="1" dirty="0">
                <a:latin typeface="Open Sans"/>
              </a:rPr>
              <a:t> </a:t>
            </a:r>
            <a:r>
              <a:rPr lang="en-US" sz="2800" i="1" dirty="0" err="1">
                <a:latin typeface="Open Sans"/>
              </a:rPr>
              <a:t>priče</a:t>
            </a:r>
            <a:r>
              <a:rPr lang="en-US" sz="2800" i="1" dirty="0">
                <a:latin typeface="Open Sans"/>
              </a:rPr>
              <a:t> </a:t>
            </a:r>
            <a:r>
              <a:rPr lang="en-US" sz="2800" i="1" dirty="0" err="1">
                <a:latin typeface="Open Sans"/>
              </a:rPr>
              <a:t>pisane</a:t>
            </a:r>
            <a:r>
              <a:rPr lang="en-US" sz="2800" i="1" dirty="0">
                <a:latin typeface="Open Sans"/>
              </a:rPr>
              <a:t> u </a:t>
            </a:r>
            <a:r>
              <a:rPr lang="en-US" sz="2800" i="1" dirty="0" err="1">
                <a:latin typeface="Open Sans"/>
              </a:rPr>
              <a:t>prozi</a:t>
            </a:r>
            <a:r>
              <a:rPr lang="en-US" sz="2800" i="1" dirty="0">
                <a:latin typeface="Open Sans"/>
              </a:rPr>
              <a:t> </a:t>
            </a:r>
            <a:r>
              <a:rPr lang="en-US" sz="2800" i="1" dirty="0" err="1">
                <a:latin typeface="Open Sans"/>
              </a:rPr>
              <a:t>ili</a:t>
            </a:r>
            <a:r>
              <a:rPr lang="en-US" sz="2800" i="1" dirty="0">
                <a:latin typeface="Open Sans"/>
              </a:rPr>
              <a:t> </a:t>
            </a:r>
            <a:r>
              <a:rPr lang="en-US" sz="2800" i="1" dirty="0" err="1">
                <a:latin typeface="Open Sans"/>
              </a:rPr>
              <a:t>stihovima</a:t>
            </a:r>
            <a:r>
              <a:rPr lang="en-US" sz="2800" i="1" dirty="0">
                <a:latin typeface="Open Sans"/>
              </a:rPr>
              <a:t> u </a:t>
            </a:r>
            <a:r>
              <a:rPr lang="en-US" sz="2800" i="1" dirty="0" err="1">
                <a:latin typeface="Open Sans"/>
              </a:rPr>
              <a:t>kojoj</a:t>
            </a:r>
            <a:r>
              <a:rPr lang="en-US" sz="2800" i="1" dirty="0">
                <a:latin typeface="Open Sans"/>
              </a:rPr>
              <a:t> </a:t>
            </a:r>
            <a:r>
              <a:rPr lang="en-US" sz="2800" i="1" dirty="0" err="1" smtClean="0">
                <a:latin typeface="Open Sans"/>
              </a:rPr>
              <a:t>su</a:t>
            </a:r>
            <a:r>
              <a:rPr lang="en-US" sz="2800" i="1" dirty="0" smtClean="0">
                <a:latin typeface="Open Sans"/>
              </a:rPr>
              <a:t> </a:t>
            </a:r>
            <a:r>
              <a:rPr lang="en-US" sz="2800" i="1" dirty="0" err="1" smtClean="0">
                <a:latin typeface="Open Sans"/>
              </a:rPr>
              <a:t>glavni</a:t>
            </a:r>
            <a:r>
              <a:rPr lang="en-US" sz="2800" i="1" dirty="0" smtClean="0">
                <a:latin typeface="Open Sans"/>
              </a:rPr>
              <a:t> </a:t>
            </a:r>
            <a:r>
              <a:rPr lang="en-US" sz="2800" i="1" dirty="0" err="1">
                <a:latin typeface="Open Sans"/>
              </a:rPr>
              <a:t>likovi</a:t>
            </a:r>
            <a:r>
              <a:rPr lang="en-US" sz="2800" i="1" dirty="0">
                <a:latin typeface="Open Sans"/>
              </a:rPr>
              <a:t> </a:t>
            </a:r>
            <a:r>
              <a:rPr lang="en-US" sz="2800" i="1" dirty="0" err="1">
                <a:latin typeface="Open Sans"/>
              </a:rPr>
              <a:t>životinje</a:t>
            </a:r>
            <a:r>
              <a:rPr lang="en-US" sz="2800" i="1" dirty="0" smtClean="0">
                <a:solidFill>
                  <a:srgbClr val="313131"/>
                </a:solidFill>
                <a:latin typeface="Open Sans"/>
              </a:rPr>
              <a:t>.</a:t>
            </a:r>
          </a:p>
          <a:p>
            <a:endParaRPr lang="en-US" dirty="0">
              <a:solidFill>
                <a:srgbClr val="313131"/>
              </a:solidFill>
              <a:latin typeface="Open Sans"/>
            </a:endParaRPr>
          </a:p>
          <a:p>
            <a:endParaRPr lang="en-US" dirty="0"/>
          </a:p>
        </p:txBody>
      </p:sp>
      <p:pic>
        <p:nvPicPr>
          <p:cNvPr id="4100" name="Picture 4" descr="C:\Users\User\Desktop\istockphoto-668533372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40" y="4572000"/>
            <a:ext cx="4121426" cy="213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8BFAAB-734B-4731-B378-8CC8898D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992" y="1255782"/>
            <a:ext cx="8348869" cy="435133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3100" dirty="0" err="1" smtClean="0">
                <a:solidFill>
                  <a:srgbClr val="FF0000"/>
                </a:solidFill>
              </a:rPr>
              <a:t>Poznatih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pisaca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basni</a:t>
            </a:r>
            <a:endParaRPr lang="en-US" sz="31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31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100" dirty="0">
                <a:solidFill>
                  <a:prstClr val="black"/>
                </a:solidFill>
              </a:rPr>
              <a:t>Kao </a:t>
            </a:r>
            <a:r>
              <a:rPr lang="en-US" sz="3100" dirty="0" err="1">
                <a:solidFill>
                  <a:prstClr val="black"/>
                </a:solidFill>
              </a:rPr>
              <a:t>najstariji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basnopisac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spominje</a:t>
            </a:r>
            <a:r>
              <a:rPr lang="en-US" sz="3100" dirty="0">
                <a:solidFill>
                  <a:prstClr val="black"/>
                </a:solidFill>
              </a:rPr>
              <a:t> se </a:t>
            </a:r>
            <a:r>
              <a:rPr lang="en-US" sz="3100" dirty="0" err="1" smtClean="0">
                <a:solidFill>
                  <a:prstClr val="black"/>
                </a:solidFill>
              </a:rPr>
              <a:t>Ezop</a:t>
            </a:r>
            <a:r>
              <a:rPr lang="en-US" sz="3100" dirty="0">
                <a:solidFill>
                  <a:prstClr val="black"/>
                </a:solidFill>
              </a:rPr>
              <a:t>.</a:t>
            </a:r>
            <a:r>
              <a:rPr lang="en-US" sz="3100" dirty="0" smtClean="0">
                <a:solidFill>
                  <a:prstClr val="black"/>
                </a:solidFill>
              </a:rPr>
              <a:t> </a:t>
            </a:r>
            <a:r>
              <a:rPr lang="en-US" sz="3100" dirty="0" err="1" smtClean="0">
                <a:solidFill>
                  <a:prstClr val="black"/>
                </a:solidFill>
              </a:rPr>
              <a:t>Pripisuje</a:t>
            </a:r>
            <a:r>
              <a:rPr lang="en-US" sz="3100" dirty="0" smtClean="0">
                <a:solidFill>
                  <a:prstClr val="black"/>
                </a:solidFill>
              </a:rPr>
              <a:t> </a:t>
            </a:r>
            <a:r>
              <a:rPr lang="en-US" sz="3100" dirty="0">
                <a:solidFill>
                  <a:prstClr val="black"/>
                </a:solidFill>
              </a:rPr>
              <a:t>mu se </a:t>
            </a:r>
            <a:r>
              <a:rPr lang="en-US" sz="3100" dirty="0" err="1">
                <a:solidFill>
                  <a:prstClr val="black"/>
                </a:solidFill>
              </a:rPr>
              <a:t>autorstvo</a:t>
            </a:r>
            <a:r>
              <a:rPr lang="en-US" sz="3100" dirty="0">
                <a:solidFill>
                  <a:prstClr val="black"/>
                </a:solidFill>
              </a:rPr>
              <a:t> 426 </a:t>
            </a:r>
            <a:r>
              <a:rPr lang="en-US" sz="3100" dirty="0" err="1" smtClean="0">
                <a:solidFill>
                  <a:prstClr val="black"/>
                </a:solidFill>
              </a:rPr>
              <a:t>basna</a:t>
            </a:r>
            <a:r>
              <a:rPr lang="en-US" sz="3100" dirty="0" smtClean="0">
                <a:solidFill>
                  <a:prstClr val="black"/>
                </a:solidFill>
              </a:rPr>
              <a:t>, </a:t>
            </a:r>
            <a:r>
              <a:rPr lang="en-US" sz="3100" dirty="0" err="1">
                <a:solidFill>
                  <a:prstClr val="black"/>
                </a:solidFill>
              </a:rPr>
              <a:t>ali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izvornim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Ezopovim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err="1" smtClean="0">
                <a:solidFill>
                  <a:prstClr val="black"/>
                </a:solidFill>
              </a:rPr>
              <a:t>basnama</a:t>
            </a:r>
            <a:r>
              <a:rPr lang="en-US" sz="3100" dirty="0" smtClean="0">
                <a:solidFill>
                  <a:prstClr val="black"/>
                </a:solidFill>
              </a:rPr>
              <a:t> </a:t>
            </a:r>
            <a:r>
              <a:rPr lang="en-US" sz="3100" dirty="0" err="1" smtClean="0">
                <a:solidFill>
                  <a:prstClr val="black"/>
                </a:solidFill>
              </a:rPr>
              <a:t>smatrajuse</a:t>
            </a:r>
            <a:r>
              <a:rPr lang="en-US" sz="3100" dirty="0">
                <a:solidFill>
                  <a:prstClr val="black"/>
                </a:solidFill>
              </a:rPr>
              <a:t>: </a:t>
            </a:r>
            <a:r>
              <a:rPr lang="en-US" sz="3100" dirty="0" smtClean="0">
                <a:solidFill>
                  <a:prstClr val="black"/>
                </a:solidFill>
              </a:rPr>
              <a:t>,,</a:t>
            </a:r>
            <a:r>
              <a:rPr lang="en-US" sz="3100" dirty="0" err="1" smtClean="0">
                <a:solidFill>
                  <a:prstClr val="black"/>
                </a:solidFill>
              </a:rPr>
              <a:t>Lav</a:t>
            </a:r>
            <a:r>
              <a:rPr lang="en-US" sz="3100" dirty="0" smtClean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i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miš</a:t>
            </a:r>
            <a:r>
              <a:rPr lang="en-US" sz="3100" dirty="0" smtClean="0">
                <a:solidFill>
                  <a:prstClr val="black"/>
                </a:solidFill>
              </a:rPr>
              <a:t>,, ,,</a:t>
            </a:r>
            <a:r>
              <a:rPr lang="en-US" sz="3100" dirty="0" err="1" smtClean="0">
                <a:solidFill>
                  <a:prstClr val="black"/>
                </a:solidFill>
              </a:rPr>
              <a:t>Lisica</a:t>
            </a:r>
            <a:r>
              <a:rPr lang="en-US" sz="3100" dirty="0" smtClean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i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lav</a:t>
            </a:r>
            <a:r>
              <a:rPr lang="en-US" sz="3100" dirty="0" smtClean="0">
                <a:solidFill>
                  <a:prstClr val="black"/>
                </a:solidFill>
              </a:rPr>
              <a:t>,, </a:t>
            </a:r>
          </a:p>
          <a:p>
            <a:pPr marL="0" lvl="0" indent="0">
              <a:buNone/>
            </a:pPr>
            <a:r>
              <a:rPr lang="en-US" sz="3100" dirty="0" smtClean="0">
                <a:solidFill>
                  <a:prstClr val="black"/>
                </a:solidFill>
              </a:rPr>
              <a:t>,,</a:t>
            </a:r>
            <a:r>
              <a:rPr lang="en-US" sz="3100" dirty="0" err="1" smtClean="0">
                <a:solidFill>
                  <a:prstClr val="black"/>
                </a:solidFill>
              </a:rPr>
              <a:t>Dva</a:t>
            </a:r>
            <a:r>
              <a:rPr lang="en-US" sz="3100" dirty="0" smtClean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psa</a:t>
            </a:r>
            <a:r>
              <a:rPr lang="en-US" sz="3100" dirty="0" smtClean="0">
                <a:solidFill>
                  <a:prstClr val="black"/>
                </a:solidFill>
              </a:rPr>
              <a:t>,, </a:t>
            </a:r>
            <a:r>
              <a:rPr lang="en-US" sz="3100" dirty="0" err="1">
                <a:solidFill>
                  <a:prstClr val="black"/>
                </a:solidFill>
              </a:rPr>
              <a:t>Magarac</a:t>
            </a:r>
            <a:r>
              <a:rPr lang="en-US" sz="3100" dirty="0" smtClean="0">
                <a:solidFill>
                  <a:prstClr val="black"/>
                </a:solidFill>
              </a:rPr>
              <a:t>,, </a:t>
            </a:r>
            <a:r>
              <a:rPr lang="en-US" sz="3100" dirty="0" err="1" smtClean="0">
                <a:solidFill>
                  <a:prstClr val="black"/>
                </a:solidFill>
              </a:rPr>
              <a:t>Pijetao</a:t>
            </a:r>
            <a:r>
              <a:rPr lang="en-US" sz="3100" dirty="0" smtClean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i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lav</a:t>
            </a:r>
            <a:r>
              <a:rPr lang="en-US" sz="3100" dirty="0" smtClean="0">
                <a:solidFill>
                  <a:prstClr val="black"/>
                </a:solidFill>
              </a:rPr>
              <a:t>,, </a:t>
            </a:r>
            <a:r>
              <a:rPr lang="en-US" sz="3100" dirty="0" err="1">
                <a:solidFill>
                  <a:prstClr val="black"/>
                </a:solidFill>
              </a:rPr>
              <a:t>Konji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err="1" smtClean="0">
                <a:solidFill>
                  <a:prstClr val="black"/>
                </a:solidFill>
              </a:rPr>
              <a:t>magarac</a:t>
            </a:r>
            <a:r>
              <a:rPr lang="en-US" sz="3100" dirty="0" smtClean="0">
                <a:solidFill>
                  <a:prstClr val="black"/>
                </a:solidFill>
              </a:rPr>
              <a:t>,, </a:t>
            </a:r>
            <a:r>
              <a:rPr lang="en-US" sz="3100" dirty="0" err="1">
                <a:solidFill>
                  <a:prstClr val="black"/>
                </a:solidFill>
              </a:rPr>
              <a:t>i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mnoge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druge</a:t>
            </a:r>
            <a:r>
              <a:rPr lang="en-US" sz="31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r>
              <a:rPr lang="en-US" sz="3100" dirty="0" err="1">
                <a:solidFill>
                  <a:prstClr val="black"/>
                </a:solidFill>
              </a:rPr>
              <a:t>Najpoznatiji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pisci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basni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uz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Ezopa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su</a:t>
            </a:r>
            <a:r>
              <a:rPr lang="en-US" sz="3100" dirty="0">
                <a:solidFill>
                  <a:prstClr val="black"/>
                </a:solidFill>
              </a:rPr>
              <a:t>: D</a:t>
            </a:r>
            <a:r>
              <a:rPr lang="en-US" sz="3100" dirty="0" smtClean="0">
                <a:solidFill>
                  <a:prstClr val="black"/>
                </a:solidFill>
              </a:rPr>
              <a:t>e </a:t>
            </a:r>
            <a:r>
              <a:rPr lang="en-US" sz="3100" dirty="0">
                <a:solidFill>
                  <a:prstClr val="black"/>
                </a:solidFill>
              </a:rPr>
              <a:t>la Fontaine, </a:t>
            </a:r>
            <a:r>
              <a:rPr lang="en-US" sz="3100" dirty="0" smtClean="0">
                <a:solidFill>
                  <a:prstClr val="black"/>
                </a:solidFill>
              </a:rPr>
              <a:t>Lessing ,Ivan </a:t>
            </a:r>
            <a:r>
              <a:rPr lang="en-US" sz="3100" dirty="0" err="1">
                <a:solidFill>
                  <a:prstClr val="black"/>
                </a:solidFill>
              </a:rPr>
              <a:t>Andrejević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Krilov</a:t>
            </a:r>
            <a:r>
              <a:rPr lang="en-US" sz="3100" dirty="0">
                <a:solidFill>
                  <a:prstClr val="black"/>
                </a:solidFill>
              </a:rPr>
              <a:t> , </a:t>
            </a:r>
            <a:r>
              <a:rPr lang="en-US" sz="3100" dirty="0" err="1">
                <a:solidFill>
                  <a:prstClr val="black"/>
                </a:solidFill>
              </a:rPr>
              <a:t>Dositej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err="1">
                <a:solidFill>
                  <a:prstClr val="black"/>
                </a:solidFill>
              </a:rPr>
              <a:t>Obradović</a:t>
            </a:r>
            <a:endParaRPr lang="mk-MK" sz="3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3100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714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Open Sans</vt:lpstr>
      <vt:lpstr>source sans pro</vt:lpstr>
      <vt:lpstr>Office Theme</vt:lpstr>
      <vt:lpstr>PowerPoint Presentation</vt:lpstr>
      <vt:lpstr>Basne</vt:lpstr>
      <vt:lpstr> Pojam </vt:lpstr>
      <vt:lpstr>Ko su glavni likovi u basnama? </vt:lpstr>
      <vt:lpstr>PowerPoint Presentation</vt:lpstr>
      <vt:lpstr> Šta je važno prilikom čitanja basne </vt:lpstr>
      <vt:lpstr>       Razlika između basne i bajke ? </vt:lpstr>
      <vt:lpstr>PowerPoint Presentation</vt:lpstr>
      <vt:lpstr>PowerPoint Presentation</vt:lpstr>
      <vt:lpstr>   a sada pročitajmo jednu zanimljivu basnu                              Lav i miš</vt:lpstr>
      <vt:lpstr>PowerPoint Presentation</vt:lpstr>
      <vt:lpstr>    Pitanja iz basne</vt:lpstr>
      <vt:lpstr>Odgovor pitanja</vt:lpstr>
      <vt:lpstr>Nakon čitanja ove basne,  koju se nadam da vam se dopala možemo zaključiti</vt:lpstr>
      <vt:lpstr>  Domaći zadatak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 Lazovski</dc:creator>
  <cp:lastModifiedBy>Lenovo</cp:lastModifiedBy>
  <cp:revision>105</cp:revision>
  <dcterms:created xsi:type="dcterms:W3CDTF">2020-03-19T12:52:29Z</dcterms:created>
  <dcterms:modified xsi:type="dcterms:W3CDTF">2020-10-21T19:01:41Z</dcterms:modified>
</cp:coreProperties>
</file>