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60" r:id="rId4"/>
    <p:sldId id="257" r:id="rId5"/>
    <p:sldId id="258" r:id="rId6"/>
    <p:sldId id="266" r:id="rId7"/>
    <p:sldId id="261" r:id="rId8"/>
    <p:sldId id="265" r:id="rId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4680" autoAdjust="0"/>
  </p:normalViewPr>
  <p:slideViewPr>
    <p:cSldViewPr>
      <p:cViewPr>
        <p:scale>
          <a:sx n="58" d="100"/>
          <a:sy n="58" d="100"/>
        </p:scale>
        <p:origin x="-241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3209A-22F3-4610-BFC4-944CC487D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769C-ABED-433A-AE15-335AABD5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D769C-ABED-433A-AE15-335AABD521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53816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0" name="AutoShape 6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53816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2" name="AutoShape 8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4038600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3" name="TextBox 12"/>
          <p:cNvSpPr txBox="1"/>
          <p:nvPr/>
        </p:nvSpPr>
        <p:spPr>
          <a:xfrm>
            <a:off x="6786578" y="39290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AutoShape 8" descr="Image result for sheep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0" descr="Image result for sheep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5575" y="1052736"/>
            <a:ext cx="8664897" cy="4896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dirty="0" smtClean="0">
                <a:solidFill>
                  <a:srgbClr val="FFFF00"/>
                </a:solidFill>
              </a:rPr>
              <a:t>Артикулација и дискриминација на гласот </a:t>
            </a:r>
            <a:r>
              <a:rPr lang="mk-MK" sz="8000" dirty="0">
                <a:solidFill>
                  <a:srgbClr val="FFFF00"/>
                </a:solidFill>
              </a:rPr>
              <a:t>Ч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542458" cy="5472608"/>
          </a:xfrm>
        </p:spPr>
        <p:txBody>
          <a:bodyPr>
            <a:normAutofit/>
          </a:bodyPr>
          <a:lstStyle/>
          <a:p>
            <a:r>
              <a:rPr lang="mk-MK" sz="3200" i="1" u="sng" dirty="0" smtClean="0">
                <a:solidFill>
                  <a:srgbClr val="FF0000"/>
                </a:solidFill>
                <a:effectLst/>
              </a:rPr>
              <a:t/>
            </a:r>
            <a:br>
              <a:rPr lang="mk-MK" sz="3200" i="1" u="sng" dirty="0" smtClean="0">
                <a:solidFill>
                  <a:srgbClr val="FF0000"/>
                </a:solidFill>
                <a:effectLst/>
              </a:rPr>
            </a:br>
            <a:r>
              <a:rPr lang="mk-MK" sz="3200" i="1" u="sng" dirty="0">
                <a:solidFill>
                  <a:srgbClr val="FF0000"/>
                </a:solidFill>
                <a:effectLst/>
              </a:rPr>
              <a:t/>
            </a:r>
            <a:br>
              <a:rPr lang="mk-MK" sz="3200" i="1" u="sng" dirty="0">
                <a:solidFill>
                  <a:srgbClr val="FF0000"/>
                </a:solidFill>
                <a:effectLst/>
              </a:rPr>
            </a:b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>Сите гласови во македонската азбука можеме да ги сретнуваме во три положби и тоа на почетокот на зборот , во средината на зборот и на крајот на зборот. </a:t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r>
              <a:rPr lang="mk-MK" sz="2700" i="1" u="sng" dirty="0">
                <a:solidFill>
                  <a:srgbClr val="FFFF00"/>
                </a:solidFill>
                <a:effectLst/>
              </a:rPr>
              <a:t/>
            </a:r>
            <a:br>
              <a:rPr lang="mk-MK" sz="2700" i="1" u="sng" dirty="0">
                <a:solidFill>
                  <a:srgbClr val="FFFF00"/>
                </a:solidFill>
                <a:effectLst/>
              </a:rPr>
            </a:b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>За денеска имаме изучување на гласот </a:t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r>
              <a:rPr lang="mk-MK" sz="4400" i="1" dirty="0" smtClean="0">
                <a:solidFill>
                  <a:srgbClr val="FFFF00"/>
                </a:solidFill>
                <a:effectLst/>
              </a:rPr>
              <a:t>Ч</a:t>
            </a: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/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/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endParaRPr lang="en-US" sz="2700" i="1" u="sng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982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63127" y="0"/>
            <a:ext cx="7772400" cy="11247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k-MK" b="1" dirty="0" smtClean="0"/>
              <a:t/>
            </a:r>
            <a:br>
              <a:rPr lang="mk-MK" b="1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sz="2700" dirty="0">
                <a:solidFill>
                  <a:schemeClr val="bg1"/>
                </a:solidFill>
              </a:rPr>
              <a:t>Ајде да видиме во кои зборови се сретнува гласот </a:t>
            </a:r>
            <a:r>
              <a:rPr lang="mk-MK" sz="2700" dirty="0" smtClean="0">
                <a:solidFill>
                  <a:srgbClr val="FF0000"/>
                </a:solidFill>
              </a:rPr>
              <a:t>Ч</a:t>
            </a:r>
            <a:r>
              <a:rPr lang="mk-MK" sz="2700" dirty="0" smtClean="0">
                <a:solidFill>
                  <a:schemeClr val="bg1"/>
                </a:solidFill>
              </a:rPr>
              <a:t> </a:t>
            </a:r>
            <a:r>
              <a:rPr lang="mk-MK" sz="2700" dirty="0">
                <a:solidFill>
                  <a:schemeClr val="bg1"/>
                </a:solidFill>
              </a:rPr>
              <a:t>кога е на почетокот на зборот</a:t>
            </a:r>
            <a:endParaRPr lang="mk-MK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675626" y="3719414"/>
            <a:ext cx="2018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r>
              <a:rPr lang="mk-MK" sz="2400" b="1" dirty="0" smtClean="0"/>
              <a:t>адор</a:t>
            </a:r>
            <a:endParaRPr lang="mk-MK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5632" y="348858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r>
              <a:rPr lang="mk-MK" sz="2400" b="1" dirty="0" smtClean="0"/>
              <a:t>орапи</a:t>
            </a:r>
            <a:endParaRPr lang="mk-MK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340511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r>
              <a:rPr lang="mk-MK" sz="2400" b="1" dirty="0" smtClean="0"/>
              <a:t>етка</a:t>
            </a:r>
            <a:endParaRPr lang="mk-MK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>
                <a:latin typeface="M_Times" pitchFamily="18" charset="0"/>
              </a:rPr>
              <a:t>Ч</a:t>
            </a:r>
            <a:r>
              <a:rPr lang="en-US" sz="9600" dirty="0" smtClean="0">
                <a:latin typeface="M_Times" pitchFamily="18" charset="0"/>
              </a:rPr>
              <a:t>   </a:t>
            </a:r>
            <a:r>
              <a:rPr lang="mk-MK" sz="9600" dirty="0">
                <a:latin typeface="M_Times" pitchFamily="18" charset="0"/>
              </a:rPr>
              <a:t>ч</a:t>
            </a:r>
            <a:endParaRPr lang="mk-MK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853228"/>
            <a:ext cx="548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Обидете се да кажете и други зборови во кои гласот се слуша на почетокот на зборот.</a:t>
            </a:r>
            <a:endParaRPr lang="mk-MK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74535"/>
            <a:ext cx="2448272" cy="2310490"/>
          </a:xfrm>
          <a:prstGeom prst="rect">
            <a:avLst/>
          </a:prstGeom>
        </p:spPr>
      </p:pic>
      <p:pic>
        <p:nvPicPr>
          <p:cNvPr id="5" name="Picture 4" descr="Sock Cliparts - Socks Clip Art , Transparent Cartoon, Fre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728" y="1174535"/>
            <a:ext cx="2269392" cy="227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in de iris eibrink em puk en ko thema's em 2020 | Festa de tinta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80728"/>
            <a:ext cx="2255504" cy="222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0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72452" cy="500066"/>
          </a:xfrm>
        </p:spPr>
        <p:txBody>
          <a:bodyPr>
            <a:noAutofit/>
          </a:bodyPr>
          <a:lstStyle/>
          <a:p>
            <a:r>
              <a:rPr lang="mk-MK" sz="4000" dirty="0">
                <a:solidFill>
                  <a:srgbClr val="FF0000"/>
                </a:solidFill>
                <a:latin typeface="Macedonian Tms" pitchFamily="18" charset="0"/>
              </a:rPr>
              <a:t>Ч</a:t>
            </a:r>
            <a:r>
              <a:rPr lang="mk-MK" sz="4000" dirty="0" smtClean="0">
                <a:solidFill>
                  <a:srgbClr val="FF0000"/>
                </a:solidFill>
                <a:latin typeface="Macedonian Tms" pitchFamily="18" charset="0"/>
              </a:rPr>
              <a:t> </a:t>
            </a:r>
            <a:r>
              <a:rPr lang="mk-MK" sz="4000" dirty="0">
                <a:latin typeface="Macedonian Tms" pitchFamily="18" charset="0"/>
              </a:rPr>
              <a:t>к</a:t>
            </a:r>
            <a:r>
              <a:rPr lang="mk-MK" sz="4000" b="1" dirty="0" smtClean="0">
                <a:latin typeface="Macedonian Tms" pitchFamily="18" charset="0"/>
              </a:rPr>
              <a:t>ога е во средината на зборот</a:t>
            </a:r>
            <a:endParaRPr lang="mk-MK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2683" y="3723440"/>
            <a:ext cx="2522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Ма</a:t>
            </a:r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r>
              <a:rPr lang="mk-MK" sz="2400" b="1" dirty="0" smtClean="0"/>
              <a:t>ка</a:t>
            </a:r>
            <a:endParaRPr lang="mk-MK" sz="2400" b="1" dirty="0"/>
          </a:p>
        </p:txBody>
      </p:sp>
      <p:sp>
        <p:nvSpPr>
          <p:cNvPr id="14340" name="AutoShape 4" descr="Image result for bubamara clip art"/>
          <p:cNvSpPr>
            <a:spLocks noChangeAspect="1" noChangeArrowheads="1"/>
          </p:cNvSpPr>
          <p:nvPr/>
        </p:nvSpPr>
        <p:spPr bwMode="auto">
          <a:xfrm>
            <a:off x="155575" y="-822325"/>
            <a:ext cx="2047875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TextBox 8"/>
          <p:cNvSpPr txBox="1"/>
          <p:nvPr/>
        </p:nvSpPr>
        <p:spPr>
          <a:xfrm>
            <a:off x="3254151" y="3862358"/>
            <a:ext cx="1899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Ку</a:t>
            </a:r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r>
              <a:rPr lang="mk-MK" sz="2400" b="1" dirty="0" smtClean="0"/>
              <a:t>е</a:t>
            </a:r>
            <a:endParaRPr lang="mk-MK" sz="2400" b="1" dirty="0"/>
          </a:p>
        </p:txBody>
      </p:sp>
      <p:sp>
        <p:nvSpPr>
          <p:cNvPr id="14344" name="AutoShape 8" descr="Image result for bebe clip art"/>
          <p:cNvSpPr>
            <a:spLocks noChangeAspect="1" noChangeArrowheads="1"/>
          </p:cNvSpPr>
          <p:nvPr/>
        </p:nvSpPr>
        <p:spPr bwMode="auto">
          <a:xfrm>
            <a:off x="155575" y="-1897063"/>
            <a:ext cx="4048125" cy="3962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46" name="AutoShape 10" descr="Image result for bebe clip art"/>
          <p:cNvSpPr>
            <a:spLocks noChangeAspect="1" noChangeArrowheads="1"/>
          </p:cNvSpPr>
          <p:nvPr/>
        </p:nvSpPr>
        <p:spPr bwMode="auto">
          <a:xfrm>
            <a:off x="155575" y="-914400"/>
            <a:ext cx="19431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" name="TextBox 20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>
                <a:latin typeface="M_Times" pitchFamily="18" charset="0"/>
              </a:rPr>
              <a:t>Ч</a:t>
            </a:r>
            <a:r>
              <a:rPr lang="en-US" sz="9600" dirty="0" smtClean="0">
                <a:latin typeface="M_Times" pitchFamily="18" charset="0"/>
              </a:rPr>
              <a:t>   </a:t>
            </a:r>
            <a:r>
              <a:rPr lang="mk-MK" sz="9600" dirty="0">
                <a:latin typeface="M_Times" pitchFamily="18" charset="0"/>
              </a:rPr>
              <a:t>ч</a:t>
            </a:r>
            <a:endParaRPr lang="mk-MK" sz="96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853228"/>
            <a:ext cx="548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Обидете се да кажете и други зборови во кои гласот се слуша на средината на зборот.</a:t>
            </a:r>
            <a:endParaRPr lang="mk-MK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401475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Ме</a:t>
            </a:r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r>
              <a:rPr lang="mk-MK" sz="2400" b="1" dirty="0" smtClean="0"/>
              <a:t>ка</a:t>
            </a:r>
            <a:endParaRPr lang="mk-MK" sz="2400" b="1" dirty="0"/>
          </a:p>
        </p:txBody>
      </p:sp>
      <p:pic>
        <p:nvPicPr>
          <p:cNvPr id="3" name="Picture 2" descr="Free Cartoon Cat, Download Free Clip Art, Free Clip Art on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20799"/>
            <a:ext cx="2400201" cy="24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njing clipart 1 » Clipart St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706" y="901700"/>
            <a:ext cx="2703820" cy="270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ree Bear Cliparts, Download Free Clip Art, Free Clip Art on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611" y="1124744"/>
            <a:ext cx="3588390" cy="249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339882" y="4049261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Раскажува</a:t>
            </a:r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endParaRPr lang="mk-MK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>
                <a:latin typeface="M_Times" pitchFamily="18" charset="0"/>
              </a:rPr>
              <a:t>Ч</a:t>
            </a:r>
            <a:r>
              <a:rPr lang="en-US" sz="9600" dirty="0" smtClean="0">
                <a:latin typeface="M_Times" pitchFamily="18" charset="0"/>
              </a:rPr>
              <a:t>   </a:t>
            </a:r>
            <a:r>
              <a:rPr lang="mk-MK" sz="9600" dirty="0">
                <a:latin typeface="M_Times" pitchFamily="18" charset="0"/>
              </a:rPr>
              <a:t>ч</a:t>
            </a:r>
            <a:endParaRPr lang="mk-MK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-25603" y="5373216"/>
            <a:ext cx="548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Обидете се да кажете и други зборови во кои гласот се слуша на крајот на зборот.</a:t>
            </a:r>
            <a:endParaRPr lang="mk-MK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378810" y="4031733"/>
            <a:ext cx="205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Продава</a:t>
            </a:r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endParaRPr lang="mk-MK" sz="2400" b="1" dirty="0">
              <a:solidFill>
                <a:srgbClr val="FF0000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07057" y="-9939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mk-MK" sz="4000" dirty="0" smtClean="0">
                <a:solidFill>
                  <a:srgbClr val="FF0000"/>
                </a:solidFill>
                <a:latin typeface="Macedonian Tms" pitchFamily="18" charset="0"/>
              </a:rPr>
              <a:t>  Ч </a:t>
            </a:r>
            <a:r>
              <a:rPr lang="mk-MK" sz="4000" dirty="0" smtClean="0">
                <a:latin typeface="Macedonian Tms" pitchFamily="18" charset="0"/>
              </a:rPr>
              <a:t>кога е </a:t>
            </a:r>
            <a:r>
              <a:rPr lang="en-US" sz="4000" dirty="0" err="1" smtClean="0">
                <a:latin typeface="Macedonian Tms" pitchFamily="18" charset="0"/>
              </a:rPr>
              <a:t>na</a:t>
            </a:r>
            <a:r>
              <a:rPr lang="en-US" sz="4000" dirty="0" smtClean="0">
                <a:latin typeface="Macedonian Tms" pitchFamily="18" charset="0"/>
              </a:rPr>
              <a:t> </a:t>
            </a:r>
            <a:r>
              <a:rPr lang="en-US" sz="4000" dirty="0" err="1" smtClean="0">
                <a:latin typeface="Macedonian Tms" pitchFamily="18" charset="0"/>
              </a:rPr>
              <a:t>krajot</a:t>
            </a:r>
            <a:r>
              <a:rPr lang="en-US" sz="4000" dirty="0" smtClean="0">
                <a:latin typeface="Macedonian Tms" pitchFamily="18" charset="0"/>
              </a:rPr>
              <a:t> od </a:t>
            </a:r>
            <a:r>
              <a:rPr lang="en-US" sz="4000" dirty="0" err="1" smtClean="0">
                <a:latin typeface="Macedonian Tms" pitchFamily="18" charset="0"/>
              </a:rPr>
              <a:t>zborot</a:t>
            </a:r>
            <a:r>
              <a:rPr lang="mk-MK" sz="4000" dirty="0" smtClean="0">
                <a:latin typeface="Macedonian Tms" pitchFamily="18" charset="0"/>
              </a:rPr>
              <a:t> </a:t>
            </a:r>
            <a:endParaRPr lang="mk-MK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4031732"/>
            <a:ext cx="139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Ме</a:t>
            </a:r>
            <a:r>
              <a:rPr lang="mk-MK" sz="2400" b="1" dirty="0" smtClean="0">
                <a:solidFill>
                  <a:srgbClr val="FF0000"/>
                </a:solidFill>
              </a:rPr>
              <a:t>ч</a:t>
            </a:r>
            <a:endParaRPr lang="mk-MK" sz="2400" b="1" dirty="0">
              <a:solidFill>
                <a:srgbClr val="FF0000"/>
              </a:solidFill>
            </a:endParaRPr>
          </a:p>
        </p:txBody>
      </p:sp>
      <p:sp>
        <p:nvSpPr>
          <p:cNvPr id="3" name="AutoShape 6" descr="Ghost clip art – Gclipart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Download Free To Use Public Domain Fantasy Clip Art - Меч Клипарт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74" y="1412776"/>
            <a:ext cx="2647328" cy="230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Seller clipart 4 » Clipart S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283" y="1355707"/>
            <a:ext cx="2857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unny Scientist Or Professor Reading A Book — Stock Photo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731" y="1252158"/>
            <a:ext cx="2337827" cy="247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 smtClean="0"/>
              <a:t>Како се запишува знакот за гласот </a:t>
            </a:r>
            <a:r>
              <a:rPr lang="mk-MK" sz="3200" dirty="0">
                <a:solidFill>
                  <a:srgbClr val="FF0000"/>
                </a:solidFill>
              </a:rPr>
              <a:t>Ч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692696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0" dirty="0"/>
              <a:t>Ч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16025" y="1730524"/>
            <a:ext cx="7089775" cy="2514600"/>
            <a:chOff x="758687" y="914400"/>
            <a:chExt cx="7089705" cy="25146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58687" y="914400"/>
              <a:ext cx="708653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61862" y="3352800"/>
              <a:ext cx="708653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328044" y="1647765"/>
            <a:ext cx="20110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0" dirty="0"/>
              <a:t>ч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9200" y="2996952"/>
            <a:ext cx="7377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3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А сега да ја научиме буквата преку </a:t>
            </a:r>
            <a:r>
              <a:rPr lang="mk-MK" b="1" dirty="0">
                <a:solidFill>
                  <a:srgbClr val="FF0000"/>
                </a:solidFill>
              </a:rPr>
              <a:t>пишување </a:t>
            </a:r>
            <a:r>
              <a:rPr lang="mk-MK" b="1" dirty="0" smtClean="0">
                <a:solidFill>
                  <a:srgbClr val="FF0000"/>
                </a:solidFill>
              </a:rPr>
              <a:t> во тетратките за почетно пишување. Внимавајте буквата да биде напишана како што е покажано. Потоа имате задача во буквар боенките и да се нацртаат предмети на буквата во тетратките без линии.</a:t>
            </a:r>
          </a:p>
          <a:p>
            <a:pPr marL="137160" indent="0" algn="just">
              <a:buNone/>
            </a:pPr>
            <a:endParaRPr lang="mk-MK" b="1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mk-MK" dirty="0" smtClean="0">
                <a:solidFill>
                  <a:srgbClr val="C00000"/>
                </a:solidFill>
              </a:rPr>
              <a:t>Изработил одделенски наставник</a:t>
            </a:r>
            <a:br>
              <a:rPr lang="mk-MK" dirty="0" smtClean="0">
                <a:solidFill>
                  <a:srgbClr val="C00000"/>
                </a:solidFill>
              </a:rPr>
            </a:br>
            <a:r>
              <a:rPr lang="mk-MK" dirty="0" smtClean="0">
                <a:solidFill>
                  <a:srgbClr val="C00000"/>
                </a:solidFill>
              </a:rPr>
              <a:t>во О.О.У. ,,Гоце Делчев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  <a:r>
              <a:rPr lang="mk-MK" dirty="0" smtClean="0">
                <a:solidFill>
                  <a:srgbClr val="C00000"/>
                </a:solidFill>
              </a:rPr>
              <a:t> Тетово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mk-MK" dirty="0" smtClean="0">
                <a:solidFill>
                  <a:srgbClr val="C00000"/>
                </a:solidFill>
              </a:rPr>
              <a:t>Стефанка </a:t>
            </a:r>
            <a:r>
              <a:rPr lang="mk-MK" dirty="0" smtClean="0">
                <a:solidFill>
                  <a:srgbClr val="C00000"/>
                </a:solidFill>
              </a:rPr>
              <a:t>Николовска</a:t>
            </a:r>
            <a:br>
              <a:rPr lang="mk-MK" dirty="0" smtClean="0">
                <a:solidFill>
                  <a:srgbClr val="C00000"/>
                </a:solidFill>
              </a:rPr>
            </a:br>
            <a:r>
              <a:rPr lang="mk-MK" b="0" dirty="0">
                <a:effectLst/>
              </a:rPr>
              <a:t>Артикулација и дискриминацијана гласот Ч </a:t>
            </a:r>
            <a:r>
              <a:rPr lang="en-US" b="0" dirty="0">
                <a:effectLst/>
              </a:rPr>
              <a:t>by </a:t>
            </a:r>
            <a:r>
              <a:rPr lang="mk-MK" b="0" dirty="0">
                <a:effectLst/>
              </a:rPr>
              <a:t>Стефанка Николовска </a:t>
            </a:r>
            <a:r>
              <a:rPr lang="en-US" b="0">
                <a:effectLst/>
              </a:rPr>
              <a:t>is licensed under a </a:t>
            </a:r>
            <a:r>
              <a:rPr lang="en-US" b="0" u="sng">
                <a:effectLst/>
                <a:hlinkClick r:id="rId2"/>
              </a:rPr>
              <a:t>Creative Commons Attribution 4.0 International License</a:t>
            </a:r>
            <a:r>
              <a:rPr lang="en-US" b="0">
                <a:effectLst/>
              </a:rPr>
              <a:t>.</a:t>
            </a:r>
            <a:r>
              <a:rPr lang="mk-MK" smtClean="0">
                <a:solidFill>
                  <a:srgbClr val="C00000"/>
                </a:solidFill>
              </a:rPr>
              <a:t/>
            </a:r>
            <a:br>
              <a:rPr lang="mk-MK" smtClean="0">
                <a:solidFill>
                  <a:srgbClr val="C00000"/>
                </a:solidFill>
              </a:rPr>
            </a:b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7000">
        <p14:honeycomb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608</TotalTime>
  <Words>139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PowerPoint Presentation</vt:lpstr>
      <vt:lpstr>  Сите гласови во македонската азбука можеме да ги сретнуваме во три положби и тоа на почетокот на зборот , во средината на зборот и на крајот на зборот.   За денеска имаме изучување на гласот  Ч  </vt:lpstr>
      <vt:lpstr>   Ајде да видиме во кои зборови се сретнува гласот Ч кога е на почетокот на зборот</vt:lpstr>
      <vt:lpstr>Ч кога е во средината на зборот</vt:lpstr>
      <vt:lpstr>PowerPoint Presentation</vt:lpstr>
      <vt:lpstr>Како се запишува знакот за гласот Ч</vt:lpstr>
      <vt:lpstr>PowerPoint Presentation</vt:lpstr>
      <vt:lpstr>    Изработил одделенски наставник во О.О.У. ,,Гоце Делчев” Тетово  Стефанка Николовска Артикулација и дискриминацијана гласот Ч by Стефанка Николовска is licensed under a Creative Commons Attribution 4.0 International License.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Zborovi koi [to zapo~nuvaat na bukvata B</dc:title>
  <dc:creator>user</dc:creator>
  <cp:lastModifiedBy>PC</cp:lastModifiedBy>
  <cp:revision>85</cp:revision>
  <dcterms:created xsi:type="dcterms:W3CDTF">2017-03-14T19:15:40Z</dcterms:created>
  <dcterms:modified xsi:type="dcterms:W3CDTF">2020-10-20T10:50:34Z</dcterms:modified>
</cp:coreProperties>
</file>