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2" r:id="rId3"/>
    <p:sldId id="267" r:id="rId4"/>
    <p:sldId id="260" r:id="rId5"/>
    <p:sldId id="257" r:id="rId6"/>
    <p:sldId id="258" r:id="rId7"/>
    <p:sldId id="266" r:id="rId8"/>
    <p:sldId id="261" r:id="rId9"/>
    <p:sldId id="265" r:id="rId10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57" autoAdjust="0"/>
    <p:restoredTop sz="94680" autoAdjust="0"/>
  </p:normalViewPr>
  <p:slideViewPr>
    <p:cSldViewPr>
      <p:cViewPr>
        <p:scale>
          <a:sx n="58" d="100"/>
          <a:sy n="58" d="100"/>
        </p:scale>
        <p:origin x="-2418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3209A-22F3-4610-BFC4-944CC487DF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D769C-ABED-433A-AE15-335AABD52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28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D769C-ABED-433A-AE15-335AABD521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58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t>20.10.2020</a:t>
            </a:fld>
            <a:endParaRPr lang="mk-M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t>‹#›</a:t>
            </a:fld>
            <a:endParaRPr lang="mk-MK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t>20.10.2020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t>20.10.2020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t>20.10.2020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t>20.10.2020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72A0050-6EEE-40FB-9533-F3BF384FF56F}" type="slidenum">
              <a:rPr lang="mk-MK" smtClean="0"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t>20.10.2020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t>20.10.2020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t>20.10.2020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t>20.10.2020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t>20.10.2020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D1D4F-0024-4697-9219-6E5848E43191}" type="datetimeFigureOut">
              <a:rPr lang="mk-MK" smtClean="0"/>
              <a:t>20.10.2020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0050-6EEE-40FB-9533-F3BF384FF56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ED1D4F-0024-4697-9219-6E5848E43191}" type="datetimeFigureOut">
              <a:rPr lang="mk-MK" smtClean="0"/>
              <a:t>20.10.2020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2A0050-6EEE-40FB-9533-F3BF384FF56F}" type="slidenum">
              <a:rPr lang="mk-MK" smtClean="0"/>
              <a:t>‹#›</a:t>
            </a:fld>
            <a:endParaRPr lang="mk-M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 descr="Image result for single balloon clip art"/>
          <p:cNvSpPr>
            <a:spLocks noChangeAspect="1" noChangeArrowheads="1"/>
          </p:cNvSpPr>
          <p:nvPr/>
        </p:nvSpPr>
        <p:spPr bwMode="auto">
          <a:xfrm>
            <a:off x="155575" y="-1935163"/>
            <a:ext cx="53816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1270" name="AutoShape 6" descr="Image result for single balloon clip art"/>
          <p:cNvSpPr>
            <a:spLocks noChangeAspect="1" noChangeArrowheads="1"/>
          </p:cNvSpPr>
          <p:nvPr/>
        </p:nvSpPr>
        <p:spPr bwMode="auto">
          <a:xfrm>
            <a:off x="155575" y="-1935163"/>
            <a:ext cx="5381625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1272" name="AutoShape 8" descr="Image result for single balloon clip art"/>
          <p:cNvSpPr>
            <a:spLocks noChangeAspect="1" noChangeArrowheads="1"/>
          </p:cNvSpPr>
          <p:nvPr/>
        </p:nvSpPr>
        <p:spPr bwMode="auto">
          <a:xfrm>
            <a:off x="155575" y="-1935163"/>
            <a:ext cx="4038600" cy="4038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3" name="TextBox 12"/>
          <p:cNvSpPr txBox="1"/>
          <p:nvPr/>
        </p:nvSpPr>
        <p:spPr>
          <a:xfrm>
            <a:off x="6786578" y="392906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mk-MK" dirty="0">
              <a:solidFill>
                <a:srgbClr val="FF0000"/>
              </a:solidFill>
            </a:endParaRPr>
          </a:p>
        </p:txBody>
      </p:sp>
      <p:sp>
        <p:nvSpPr>
          <p:cNvPr id="3" name="AutoShape 8" descr="Image result for sheep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10" descr="Image result for sheep clip 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5575" y="1052736"/>
            <a:ext cx="8664897" cy="489654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8000" dirty="0" smtClean="0">
                <a:solidFill>
                  <a:srgbClr val="FFFF00"/>
                </a:solidFill>
              </a:rPr>
              <a:t>Артикулација и дискриминација на гласот </a:t>
            </a:r>
            <a:r>
              <a:rPr lang="mk-MK" sz="8000" dirty="0">
                <a:solidFill>
                  <a:srgbClr val="FFFF00"/>
                </a:solidFill>
              </a:rPr>
              <a:t>Ш</a:t>
            </a:r>
            <a:endParaRPr lang="en-US" sz="8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548680"/>
            <a:ext cx="8542458" cy="5472608"/>
          </a:xfrm>
        </p:spPr>
        <p:txBody>
          <a:bodyPr>
            <a:normAutofit/>
          </a:bodyPr>
          <a:lstStyle/>
          <a:p>
            <a:r>
              <a:rPr lang="mk-MK" sz="3200" i="1" u="sng" dirty="0" smtClean="0">
                <a:solidFill>
                  <a:srgbClr val="FF0000"/>
                </a:solidFill>
                <a:effectLst/>
              </a:rPr>
              <a:t/>
            </a:r>
            <a:br>
              <a:rPr lang="mk-MK" sz="3200" i="1" u="sng" dirty="0" smtClean="0">
                <a:solidFill>
                  <a:srgbClr val="FF0000"/>
                </a:solidFill>
                <a:effectLst/>
              </a:rPr>
            </a:br>
            <a:r>
              <a:rPr lang="mk-MK" sz="3200" i="1" u="sng" dirty="0">
                <a:solidFill>
                  <a:srgbClr val="FF0000"/>
                </a:solidFill>
                <a:effectLst/>
              </a:rPr>
              <a:t/>
            </a:r>
            <a:br>
              <a:rPr lang="mk-MK" sz="3200" i="1" u="sng" dirty="0">
                <a:solidFill>
                  <a:srgbClr val="FF0000"/>
                </a:solidFill>
                <a:effectLst/>
              </a:rPr>
            </a:br>
            <a:r>
              <a:rPr lang="mk-MK" sz="2700" i="1" u="sng" dirty="0" smtClean="0">
                <a:solidFill>
                  <a:srgbClr val="FFFF00"/>
                </a:solidFill>
                <a:effectLst/>
              </a:rPr>
              <a:t>Сите гласови во македонската азбука можеме да ги сретнуваме во три положби и тоа на почетокот на зборот , во средината на зборот и на крајот на зборот. </a:t>
            </a:r>
            <a:br>
              <a:rPr lang="mk-MK" sz="2700" i="1" u="sng" dirty="0" smtClean="0">
                <a:solidFill>
                  <a:srgbClr val="FFFF00"/>
                </a:solidFill>
                <a:effectLst/>
              </a:rPr>
            </a:br>
            <a:r>
              <a:rPr lang="mk-MK" sz="2700" i="1" u="sng" dirty="0">
                <a:solidFill>
                  <a:srgbClr val="FFFF00"/>
                </a:solidFill>
                <a:effectLst/>
              </a:rPr>
              <a:t/>
            </a:r>
            <a:br>
              <a:rPr lang="mk-MK" sz="2700" i="1" u="sng" dirty="0">
                <a:solidFill>
                  <a:srgbClr val="FFFF00"/>
                </a:solidFill>
                <a:effectLst/>
              </a:rPr>
            </a:br>
            <a:r>
              <a:rPr lang="mk-MK" sz="2700" i="1" u="sng" dirty="0" smtClean="0">
                <a:solidFill>
                  <a:srgbClr val="FFFF00"/>
                </a:solidFill>
                <a:effectLst/>
              </a:rPr>
              <a:t>За денеска имаме изучување на гласот </a:t>
            </a:r>
            <a:br>
              <a:rPr lang="mk-MK" sz="2700" i="1" u="sng" dirty="0" smtClean="0">
                <a:solidFill>
                  <a:srgbClr val="FFFF00"/>
                </a:solidFill>
                <a:effectLst/>
              </a:rPr>
            </a:br>
            <a:r>
              <a:rPr lang="mk-MK" sz="4400" i="1" dirty="0" smtClean="0">
                <a:solidFill>
                  <a:srgbClr val="FFFF00"/>
                </a:solidFill>
                <a:effectLst/>
              </a:rPr>
              <a:t>Ш</a:t>
            </a:r>
            <a:r>
              <a:rPr lang="mk-MK" sz="2700" i="1" u="sng" dirty="0" smtClean="0">
                <a:solidFill>
                  <a:srgbClr val="FFFF00"/>
                </a:solidFill>
                <a:effectLst/>
              </a:rPr>
              <a:t/>
            </a:r>
            <a:br>
              <a:rPr lang="mk-MK" sz="2700" i="1" u="sng" dirty="0" smtClean="0">
                <a:solidFill>
                  <a:srgbClr val="FFFF00"/>
                </a:solidFill>
                <a:effectLst/>
              </a:rPr>
            </a:br>
            <a:r>
              <a:rPr lang="mk-MK" sz="2700" i="1" u="sng" dirty="0" smtClean="0">
                <a:solidFill>
                  <a:srgbClr val="FFFF00"/>
                </a:solidFill>
                <a:effectLst/>
              </a:rPr>
              <a:t/>
            </a:r>
            <a:br>
              <a:rPr lang="mk-MK" sz="2700" i="1" u="sng" dirty="0" smtClean="0">
                <a:solidFill>
                  <a:srgbClr val="FFFF00"/>
                </a:solidFill>
                <a:effectLst/>
              </a:rPr>
            </a:br>
            <a:endParaRPr lang="en-US" sz="2700" i="1" u="sng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2982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sz="240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Што мислите дечиња, може ли да слушнеме една</a:t>
            </a:r>
            <a:br>
              <a:rPr lang="mk-MK" sz="240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mk-MK" sz="240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mk-MK" sz="2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приказна </a:t>
            </a:r>
            <a:r>
              <a:rPr lang="mk-MK" sz="240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за буквата  </a:t>
            </a:r>
            <a:r>
              <a:rPr lang="mk-MK" sz="24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Ш</a:t>
            </a:r>
            <a:r>
              <a:rPr lang="mk-MK" sz="240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mk-MK" sz="240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US" sz="24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036496" cy="5544616"/>
          </a:xfrm>
        </p:spPr>
        <p:txBody>
          <a:bodyPr>
            <a:normAutofit fontScale="70000" lnSpcReduction="20000"/>
          </a:bodyPr>
          <a:lstStyle/>
          <a:p>
            <a:endParaRPr lang="mk-MK" sz="3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137160" indent="0" algn="just">
              <a:buNone/>
            </a:pPr>
            <a:r>
              <a:rPr lang="mk-MK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                          Нела и буквата </a:t>
            </a:r>
            <a:r>
              <a:rPr lang="mk-MK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</a:t>
            </a:r>
          </a:p>
          <a:p>
            <a:pPr marL="137160" indent="0" algn="just">
              <a:buNone/>
            </a:pP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Нела и Са</a:t>
            </a:r>
            <a:r>
              <a:rPr lang="mk-MK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ко</a:t>
            </a:r>
            <a:r>
              <a:rPr lang="mk-MK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беа неразделни другари.Постојано беа заедно. Не можеа еден без друг. Заедно пишуваа домашни задачи. Заедно одеа на учили</a:t>
            </a:r>
            <a:r>
              <a:rPr lang="mk-MK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те</a:t>
            </a:r>
            <a:r>
              <a:rPr lang="mk-MK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па дури заедно седеа во клупа. Така беше до пред некој ден.</a:t>
            </a:r>
          </a:p>
          <a:p>
            <a:pPr marL="137160" indent="0" algn="just">
              <a:buNone/>
            </a:pP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 Пред два, три дена Нела ги извади предните запчиња и сега наместо буквата С од устето секога</a:t>
            </a:r>
            <a:r>
              <a:rPr lang="mk-MK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mk-MK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и излетува </a:t>
            </a:r>
            <a:r>
              <a:rPr lang="mk-MK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mk-MK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И оној ден кога ги извади запчињата, како и обично појде да ги викне Са</a:t>
            </a:r>
            <a:r>
              <a:rPr lang="mk-MK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ко</a:t>
            </a:r>
            <a:r>
              <a:rPr lang="mk-MK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за на учили</a:t>
            </a:r>
            <a:r>
              <a:rPr lang="mk-MK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те. Застана пред зградата во која живееше тој и почна да вика на целиот глас.</a:t>
            </a:r>
          </a:p>
          <a:p>
            <a:pPr marL="137160" indent="0" algn="just">
              <a:buNone/>
            </a:pPr>
            <a:r>
              <a:rPr lang="mk-MK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   -</a:t>
            </a:r>
            <a:r>
              <a:rPr lang="mk-MK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mk-MK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кооо!</a:t>
            </a:r>
            <a:r>
              <a:rPr lang="mk-MK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k-MK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mk-MK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коо! </a:t>
            </a:r>
          </a:p>
          <a:p>
            <a:pPr marL="137160" indent="0" algn="just">
              <a:buNone/>
            </a:pP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За нејзина несреќа ја слу</a:t>
            </a:r>
            <a:r>
              <a:rPr lang="mk-MK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наа</a:t>
            </a:r>
            <a:r>
              <a:rPr lang="mk-MK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другарчињата и ведна</a:t>
            </a:r>
            <a:r>
              <a:rPr lang="mk-MK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mk-MK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се собраа околу неа.</a:t>
            </a:r>
          </a:p>
          <a:p>
            <a:pPr marL="137160" indent="0" algn="just">
              <a:buNone/>
            </a:pPr>
            <a:r>
              <a:rPr lang="mk-MK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   -</a:t>
            </a:r>
            <a:r>
              <a:rPr lang="mk-MK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mk-MK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кооо!</a:t>
            </a:r>
            <a:r>
              <a:rPr lang="mk-MK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k-MK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mk-MK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коо!</a:t>
            </a:r>
            <a:r>
              <a:rPr lang="mk-MK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–почнаа да викаат во хор.</a:t>
            </a:r>
          </a:p>
          <a:p>
            <a:pPr marL="137160" indent="0" algn="just">
              <a:buNone/>
            </a:pP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На Са</a:t>
            </a:r>
            <a:r>
              <a:rPr lang="mk-MK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ко</a:t>
            </a:r>
            <a:r>
              <a:rPr lang="mk-MK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толку му треба</a:t>
            </a:r>
            <a:r>
              <a:rPr lang="mk-MK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е. Веднаш и се налути на Нела.</a:t>
            </a:r>
          </a:p>
          <a:p>
            <a:pPr marL="137160" indent="0" algn="just">
              <a:buNone/>
            </a:pP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 Но не веруваме дека тоа нема да трае долго</a:t>
            </a:r>
            <a:r>
              <a:rPr lang="mk-MK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mk-MK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mk-MK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том ќе израснат запчињата на Нела се ќе биде во ред.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70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863127" y="0"/>
            <a:ext cx="7772400" cy="112474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mk-MK" b="1" dirty="0" smtClean="0"/>
              <a:t/>
            </a:r>
            <a:br>
              <a:rPr lang="mk-MK" b="1" dirty="0" smtClean="0"/>
            </a:br>
            <a:r>
              <a:rPr lang="mk-MK" dirty="0"/>
              <a:t/>
            </a:r>
            <a:br>
              <a:rPr lang="mk-MK" dirty="0"/>
            </a:br>
            <a:r>
              <a:rPr lang="mk-MK" sz="2700" dirty="0">
                <a:solidFill>
                  <a:schemeClr val="bg1"/>
                </a:solidFill>
              </a:rPr>
              <a:t>Ајде да видиме во кои зборови се сретнува гласот </a:t>
            </a:r>
            <a:r>
              <a:rPr lang="mk-MK" sz="2700" dirty="0">
                <a:solidFill>
                  <a:srgbClr val="FF0000"/>
                </a:solidFill>
              </a:rPr>
              <a:t>Ш</a:t>
            </a:r>
            <a:r>
              <a:rPr lang="mk-MK" sz="2700" dirty="0" smtClean="0">
                <a:solidFill>
                  <a:schemeClr val="bg1"/>
                </a:solidFill>
              </a:rPr>
              <a:t> </a:t>
            </a:r>
            <a:r>
              <a:rPr lang="mk-MK" sz="2700" dirty="0">
                <a:solidFill>
                  <a:schemeClr val="bg1"/>
                </a:solidFill>
              </a:rPr>
              <a:t>кога е на почетокот на зборот</a:t>
            </a:r>
            <a:endParaRPr lang="mk-MK" sz="2700" dirty="0"/>
          </a:p>
        </p:txBody>
      </p:sp>
      <p:sp>
        <p:nvSpPr>
          <p:cNvPr id="6" name="TextBox 5"/>
          <p:cNvSpPr txBox="1"/>
          <p:nvPr/>
        </p:nvSpPr>
        <p:spPr>
          <a:xfrm>
            <a:off x="675626" y="3719414"/>
            <a:ext cx="20182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 smtClean="0">
                <a:solidFill>
                  <a:srgbClr val="FF0000"/>
                </a:solidFill>
              </a:rPr>
              <a:t>Ш</a:t>
            </a:r>
            <a:r>
              <a:rPr lang="mk-MK" sz="2400" b="1" dirty="0" smtClean="0"/>
              <a:t>атор</a:t>
            </a:r>
            <a:endParaRPr lang="mk-MK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65632" y="3488582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 smtClean="0">
                <a:solidFill>
                  <a:srgbClr val="FF0000"/>
                </a:solidFill>
              </a:rPr>
              <a:t>Ш</a:t>
            </a:r>
            <a:r>
              <a:rPr lang="mk-MK" sz="2400" b="1" dirty="0" smtClean="0"/>
              <a:t>атка</a:t>
            </a:r>
            <a:endParaRPr lang="mk-MK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588224" y="3405113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400" b="1" dirty="0" smtClean="0">
                <a:solidFill>
                  <a:srgbClr val="FF0000"/>
                </a:solidFill>
              </a:rPr>
              <a:t>Ш</a:t>
            </a:r>
            <a:r>
              <a:rPr lang="mk-MK" sz="2400" b="1" dirty="0" smtClean="0"/>
              <a:t>естар</a:t>
            </a:r>
            <a:endParaRPr lang="mk-MK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29256" y="4500570"/>
            <a:ext cx="3214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9600" dirty="0">
                <a:latin typeface="M_Times" pitchFamily="18" charset="0"/>
              </a:rPr>
              <a:t>Ш</a:t>
            </a:r>
            <a:r>
              <a:rPr lang="en-US" sz="9600" dirty="0" smtClean="0">
                <a:latin typeface="M_Times" pitchFamily="18" charset="0"/>
              </a:rPr>
              <a:t>  </a:t>
            </a:r>
            <a:r>
              <a:rPr lang="mk-MK" sz="9600" dirty="0" smtClean="0">
                <a:latin typeface="M_Times" pitchFamily="18" charset="0"/>
              </a:rPr>
              <a:t>ш</a:t>
            </a:r>
            <a:endParaRPr lang="mk-MK" sz="96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853228"/>
            <a:ext cx="5488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 smtClean="0">
                <a:solidFill>
                  <a:srgbClr val="FF0000"/>
                </a:solidFill>
              </a:rPr>
              <a:t>Обидете се да кажете и други зборови во кои гласот се слуша на почетокот на зборот.</a:t>
            </a:r>
            <a:endParaRPr lang="mk-MK" sz="2400" b="1" dirty="0"/>
          </a:p>
        </p:txBody>
      </p:sp>
      <p:pic>
        <p:nvPicPr>
          <p:cNvPr id="3" name="Picture 4" descr="Shelter Clipart Army Tent - Camping Tent Clipart Black And White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08" y="1179831"/>
            <a:ext cx="2753707" cy="222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uck Throw Game: Kids - FREE! - Апликации на Google Pl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490" y="1048370"/>
            <a:ext cx="2671043" cy="2356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con compass Clipart | k11608770 | Fotosearc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171554"/>
            <a:ext cx="2199758" cy="223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50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972452" cy="500066"/>
          </a:xfrm>
        </p:spPr>
        <p:txBody>
          <a:bodyPr>
            <a:noAutofit/>
          </a:bodyPr>
          <a:lstStyle/>
          <a:p>
            <a:r>
              <a:rPr lang="mk-MK" sz="4000" dirty="0">
                <a:solidFill>
                  <a:srgbClr val="FF0000"/>
                </a:solidFill>
                <a:latin typeface="Macedonian Tms" pitchFamily="18" charset="0"/>
              </a:rPr>
              <a:t>Ш</a:t>
            </a:r>
            <a:r>
              <a:rPr lang="mk-MK" sz="4000" dirty="0" smtClean="0">
                <a:solidFill>
                  <a:srgbClr val="FF0000"/>
                </a:solidFill>
                <a:latin typeface="Macedonian Tms" pitchFamily="18" charset="0"/>
              </a:rPr>
              <a:t> </a:t>
            </a:r>
            <a:r>
              <a:rPr lang="mk-MK" sz="4000" dirty="0">
                <a:latin typeface="Macedonian Tms" pitchFamily="18" charset="0"/>
              </a:rPr>
              <a:t>к</a:t>
            </a:r>
            <a:r>
              <a:rPr lang="mk-MK" sz="4000" b="1" dirty="0" smtClean="0">
                <a:latin typeface="Macedonian Tms" pitchFamily="18" charset="0"/>
              </a:rPr>
              <a:t>ога е во средината на зборот</a:t>
            </a:r>
            <a:endParaRPr lang="mk-MK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2683" y="3723440"/>
            <a:ext cx="2522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400" b="1" dirty="0" smtClean="0"/>
              <a:t>Гра</a:t>
            </a:r>
            <a:r>
              <a:rPr lang="mk-MK" sz="2400" b="1" dirty="0" smtClean="0">
                <a:solidFill>
                  <a:srgbClr val="FF0000"/>
                </a:solidFill>
              </a:rPr>
              <a:t>ш</a:t>
            </a:r>
            <a:r>
              <a:rPr lang="mk-MK" sz="2400" b="1" dirty="0" smtClean="0"/>
              <a:t>ак</a:t>
            </a:r>
            <a:endParaRPr lang="mk-MK" sz="2400" b="1" dirty="0"/>
          </a:p>
        </p:txBody>
      </p:sp>
      <p:sp>
        <p:nvSpPr>
          <p:cNvPr id="14340" name="AutoShape 4" descr="Image result for bubamara clip art"/>
          <p:cNvSpPr>
            <a:spLocks noChangeAspect="1" noChangeArrowheads="1"/>
          </p:cNvSpPr>
          <p:nvPr/>
        </p:nvSpPr>
        <p:spPr bwMode="auto">
          <a:xfrm>
            <a:off x="155575" y="-822325"/>
            <a:ext cx="2047875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9" name="TextBox 8"/>
          <p:cNvSpPr txBox="1"/>
          <p:nvPr/>
        </p:nvSpPr>
        <p:spPr>
          <a:xfrm>
            <a:off x="3254151" y="3862358"/>
            <a:ext cx="1899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400" b="1" dirty="0" smtClean="0"/>
              <a:t>Ча</a:t>
            </a:r>
            <a:r>
              <a:rPr lang="mk-MK" sz="2400" b="1" dirty="0" smtClean="0">
                <a:solidFill>
                  <a:srgbClr val="FF0000"/>
                </a:solidFill>
              </a:rPr>
              <a:t>ш</a:t>
            </a:r>
            <a:r>
              <a:rPr lang="mk-MK" sz="2400" b="1" dirty="0" smtClean="0"/>
              <a:t>а</a:t>
            </a:r>
            <a:endParaRPr lang="mk-MK" sz="2400" b="1" dirty="0"/>
          </a:p>
        </p:txBody>
      </p:sp>
      <p:sp>
        <p:nvSpPr>
          <p:cNvPr id="14344" name="AutoShape 8" descr="Image result for bebe clip art"/>
          <p:cNvSpPr>
            <a:spLocks noChangeAspect="1" noChangeArrowheads="1"/>
          </p:cNvSpPr>
          <p:nvPr/>
        </p:nvSpPr>
        <p:spPr bwMode="auto">
          <a:xfrm>
            <a:off x="155575" y="-1897063"/>
            <a:ext cx="4048125" cy="3962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4346" name="AutoShape 10" descr="Image result for bebe clip art"/>
          <p:cNvSpPr>
            <a:spLocks noChangeAspect="1" noChangeArrowheads="1"/>
          </p:cNvSpPr>
          <p:nvPr/>
        </p:nvSpPr>
        <p:spPr bwMode="auto">
          <a:xfrm>
            <a:off x="155575" y="-914400"/>
            <a:ext cx="19431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21" name="TextBox 20"/>
          <p:cNvSpPr txBox="1"/>
          <p:nvPr/>
        </p:nvSpPr>
        <p:spPr>
          <a:xfrm>
            <a:off x="5429256" y="4500570"/>
            <a:ext cx="3214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9600" dirty="0">
                <a:latin typeface="M_Times" pitchFamily="18" charset="0"/>
              </a:rPr>
              <a:t>Ш</a:t>
            </a:r>
            <a:r>
              <a:rPr lang="en-US" sz="9600" dirty="0" smtClean="0">
                <a:latin typeface="M_Times" pitchFamily="18" charset="0"/>
              </a:rPr>
              <a:t>  </a:t>
            </a:r>
            <a:r>
              <a:rPr lang="mk-MK" sz="9600" dirty="0" smtClean="0">
                <a:latin typeface="M_Times" pitchFamily="18" charset="0"/>
              </a:rPr>
              <a:t>ш</a:t>
            </a:r>
            <a:endParaRPr lang="mk-MK" sz="96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4853228"/>
            <a:ext cx="5488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 smtClean="0">
                <a:solidFill>
                  <a:srgbClr val="FF0000"/>
                </a:solidFill>
              </a:rPr>
              <a:t>Обидете се да кажете и други зборови во кои гласот се слуша на средината на зборот.</a:t>
            </a:r>
            <a:endParaRPr lang="mk-MK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300192" y="4014757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400" b="1" dirty="0" smtClean="0"/>
              <a:t>Кле</a:t>
            </a:r>
            <a:r>
              <a:rPr lang="mk-MK" sz="2400" b="1" dirty="0" smtClean="0">
                <a:solidFill>
                  <a:srgbClr val="FF0000"/>
                </a:solidFill>
              </a:rPr>
              <a:t>ш</a:t>
            </a:r>
            <a:r>
              <a:rPr lang="mk-MK" sz="2400" b="1" dirty="0" smtClean="0"/>
              <a:t>ти</a:t>
            </a:r>
            <a:endParaRPr lang="mk-MK" sz="2400" b="1" dirty="0"/>
          </a:p>
        </p:txBody>
      </p:sp>
      <p:pic>
        <p:nvPicPr>
          <p:cNvPr id="3" name="Picture 4" descr="peas - coloured Icons PNG - Free PNG and Icons Downloa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68" y="1282622"/>
            <a:ext cx="2510979" cy="231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Plastic cup clipart 5 » Clipart St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282622"/>
            <a:ext cx="2664296" cy="231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Tongs clip art Clipart images | Free clip ar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1" y="1282622"/>
            <a:ext cx="2808312" cy="231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429256" y="4500570"/>
            <a:ext cx="3214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9600" dirty="0">
                <a:latin typeface="M_Times" pitchFamily="18" charset="0"/>
              </a:rPr>
              <a:t>Ш</a:t>
            </a:r>
            <a:r>
              <a:rPr lang="en-US" sz="9600" dirty="0" smtClean="0">
                <a:latin typeface="M_Times" pitchFamily="18" charset="0"/>
              </a:rPr>
              <a:t>  </a:t>
            </a:r>
            <a:r>
              <a:rPr lang="mk-MK" sz="9600" dirty="0">
                <a:latin typeface="M_Times" pitchFamily="18" charset="0"/>
              </a:rPr>
              <a:t>ш</a:t>
            </a:r>
            <a:endParaRPr lang="mk-MK" sz="9600" dirty="0"/>
          </a:p>
        </p:txBody>
      </p:sp>
      <p:sp>
        <p:nvSpPr>
          <p:cNvPr id="8" name="TextBox 7"/>
          <p:cNvSpPr txBox="1"/>
          <p:nvPr/>
        </p:nvSpPr>
        <p:spPr>
          <a:xfrm>
            <a:off x="-25603" y="5373216"/>
            <a:ext cx="5488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400" b="1" dirty="0" smtClean="0">
                <a:solidFill>
                  <a:srgbClr val="FF0000"/>
                </a:solidFill>
              </a:rPr>
              <a:t>Обидете се да кажете и други зборови во кои гласот се слуша на крајот на зборот.</a:t>
            </a:r>
            <a:endParaRPr lang="mk-MK" sz="2400" b="1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07057" y="-99392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mk-MK" sz="4000" dirty="0" smtClean="0">
                <a:solidFill>
                  <a:srgbClr val="FF0000"/>
                </a:solidFill>
                <a:latin typeface="Macedonian Tms" pitchFamily="18" charset="0"/>
              </a:rPr>
              <a:t>  Ш </a:t>
            </a:r>
            <a:r>
              <a:rPr lang="mk-MK" sz="4000" dirty="0" smtClean="0">
                <a:latin typeface="Macedonian Tms" pitchFamily="18" charset="0"/>
              </a:rPr>
              <a:t>кога е </a:t>
            </a:r>
            <a:r>
              <a:rPr lang="en-US" sz="4000" dirty="0" err="1" smtClean="0">
                <a:latin typeface="Macedonian Tms" pitchFamily="18" charset="0"/>
              </a:rPr>
              <a:t>na</a:t>
            </a:r>
            <a:r>
              <a:rPr lang="en-US" sz="4000" dirty="0" smtClean="0">
                <a:latin typeface="Macedonian Tms" pitchFamily="18" charset="0"/>
              </a:rPr>
              <a:t> </a:t>
            </a:r>
            <a:r>
              <a:rPr lang="en-US" sz="4000" dirty="0" err="1" smtClean="0">
                <a:latin typeface="Macedonian Tms" pitchFamily="18" charset="0"/>
              </a:rPr>
              <a:t>krajot</a:t>
            </a:r>
            <a:r>
              <a:rPr lang="en-US" sz="4000" dirty="0" smtClean="0">
                <a:latin typeface="Macedonian Tms" pitchFamily="18" charset="0"/>
              </a:rPr>
              <a:t> od </a:t>
            </a:r>
            <a:r>
              <a:rPr lang="en-US" sz="4000" dirty="0" err="1" smtClean="0">
                <a:latin typeface="Macedonian Tms" pitchFamily="18" charset="0"/>
              </a:rPr>
              <a:t>zborot</a:t>
            </a:r>
            <a:r>
              <a:rPr lang="mk-MK" sz="4000" dirty="0" smtClean="0">
                <a:latin typeface="Macedonian Tms" pitchFamily="18" charset="0"/>
              </a:rPr>
              <a:t> </a:t>
            </a:r>
            <a:endParaRPr lang="mk-MK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2021710" y="3856603"/>
            <a:ext cx="1394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400" b="1" dirty="0" smtClean="0"/>
              <a:t>Каи</a:t>
            </a:r>
            <a:r>
              <a:rPr lang="mk-MK" sz="2400" b="1" dirty="0" smtClean="0">
                <a:solidFill>
                  <a:srgbClr val="FF0000"/>
                </a:solidFill>
              </a:rPr>
              <a:t>ш</a:t>
            </a:r>
            <a:endParaRPr lang="mk-MK" sz="2400" b="1" dirty="0">
              <a:solidFill>
                <a:srgbClr val="FF0000"/>
              </a:solidFill>
            </a:endParaRPr>
          </a:p>
        </p:txBody>
      </p:sp>
      <p:sp>
        <p:nvSpPr>
          <p:cNvPr id="3" name="AutoShape 6" descr="Ghost clip art – Gclipart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 descr="Clipart belt 3 » Clipart St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343" y="1028435"/>
            <a:ext cx="3023054" cy="2670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Basket Ball, Basketball, Sports Icon Clipart , Png - Basketball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835" y="1047218"/>
            <a:ext cx="290512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084168" y="3881491"/>
            <a:ext cx="1394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400" b="1" dirty="0" smtClean="0"/>
              <a:t>К</a:t>
            </a:r>
            <a:r>
              <a:rPr lang="en-US" sz="2400" b="1" dirty="0" smtClean="0"/>
              <a:t>o</a:t>
            </a:r>
            <a:r>
              <a:rPr lang="mk-MK" sz="2400" b="1" dirty="0" smtClean="0">
                <a:solidFill>
                  <a:srgbClr val="FF0000"/>
                </a:solidFill>
              </a:rPr>
              <a:t>ш</a:t>
            </a:r>
            <a:endParaRPr lang="mk-MK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sz="3200" dirty="0" smtClean="0"/>
              <a:t>Како се запишува знакот за гласот </a:t>
            </a:r>
            <a:r>
              <a:rPr lang="mk-MK" sz="3200" dirty="0">
                <a:solidFill>
                  <a:srgbClr val="FF0000"/>
                </a:solidFill>
              </a:rPr>
              <a:t>Ш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692696"/>
            <a:ext cx="32403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8000" dirty="0"/>
              <a:t>Ш</a:t>
            </a:r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216025" y="1730524"/>
            <a:ext cx="7089775" cy="2514600"/>
            <a:chOff x="758687" y="914400"/>
            <a:chExt cx="7089705" cy="2514600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758687" y="914400"/>
              <a:ext cx="708653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761862" y="3352800"/>
              <a:ext cx="708653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328044" y="1647765"/>
            <a:ext cx="20110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0" dirty="0"/>
              <a:t>ш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219200" y="2996952"/>
            <a:ext cx="7377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93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mk-MK" b="1" dirty="0" smtClean="0">
                <a:solidFill>
                  <a:srgbClr val="FF0000"/>
                </a:solidFill>
              </a:rPr>
              <a:t>А сега да ја научиме буквата преку </a:t>
            </a:r>
            <a:r>
              <a:rPr lang="mk-MK" b="1" dirty="0">
                <a:solidFill>
                  <a:srgbClr val="FF0000"/>
                </a:solidFill>
              </a:rPr>
              <a:t>пишување </a:t>
            </a:r>
            <a:r>
              <a:rPr lang="mk-MK" b="1" dirty="0" smtClean="0">
                <a:solidFill>
                  <a:srgbClr val="FF0000"/>
                </a:solidFill>
              </a:rPr>
              <a:t> во тетратките за почетно пишување. Внимавајте буквата да биде напишана како што е покажано. Потоа имате задача во буквар боенките и да се нацртаат предмети на буквата во тетратките без линии.</a:t>
            </a:r>
          </a:p>
          <a:p>
            <a:pPr marL="137160" indent="0" algn="just">
              <a:buNone/>
            </a:pPr>
            <a:endParaRPr lang="mk-MK" b="1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02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7000">
        <p14:honeycomb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62474"/>
          </a:xfrm>
        </p:spPr>
        <p:txBody>
          <a:bodyPr>
            <a:normAutofit fontScale="90000"/>
          </a:bodyPr>
          <a:lstStyle/>
          <a:p>
            <a:pPr fontAlgn="ctr"/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mk-MK" dirty="0" smtClean="0">
                <a:solidFill>
                  <a:srgbClr val="C00000"/>
                </a:solidFill>
              </a:rPr>
              <a:t>Изработил одделенски наставник</a:t>
            </a:r>
            <a:br>
              <a:rPr lang="mk-MK" dirty="0" smtClean="0">
                <a:solidFill>
                  <a:srgbClr val="C00000"/>
                </a:solidFill>
              </a:rPr>
            </a:br>
            <a:r>
              <a:rPr lang="mk-MK" dirty="0" smtClean="0">
                <a:solidFill>
                  <a:srgbClr val="C00000"/>
                </a:solidFill>
              </a:rPr>
              <a:t>во О.О.У. ,,Гоце Делчев</a:t>
            </a:r>
            <a:r>
              <a:rPr lang="en-US" dirty="0" smtClean="0">
                <a:solidFill>
                  <a:srgbClr val="C00000"/>
                </a:solidFill>
              </a:rPr>
              <a:t>”</a:t>
            </a:r>
            <a:r>
              <a:rPr lang="mk-MK" dirty="0" smtClean="0">
                <a:solidFill>
                  <a:srgbClr val="C00000"/>
                </a:solidFill>
              </a:rPr>
              <a:t> Тетово 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mk-MK" dirty="0" smtClean="0">
                <a:solidFill>
                  <a:srgbClr val="C00000"/>
                </a:solidFill>
              </a:rPr>
              <a:t>Стефанка </a:t>
            </a:r>
            <a:r>
              <a:rPr lang="mk-MK" dirty="0" smtClean="0">
                <a:solidFill>
                  <a:srgbClr val="C00000"/>
                </a:solidFill>
              </a:rPr>
              <a:t>Николовска</a:t>
            </a:r>
            <a:br>
              <a:rPr lang="mk-MK" dirty="0" smtClean="0">
                <a:solidFill>
                  <a:srgbClr val="C00000"/>
                </a:solidFill>
              </a:rPr>
            </a:br>
            <a:r>
              <a:rPr lang="mk-MK" b="0" dirty="0">
                <a:effectLst/>
              </a:rPr>
              <a:t>Артикулација и дискриминација на гласот Ш </a:t>
            </a:r>
            <a:r>
              <a:rPr lang="en-US" b="0" dirty="0">
                <a:effectLst/>
              </a:rPr>
              <a:t>by </a:t>
            </a:r>
            <a:r>
              <a:rPr lang="mk-MK" b="0" dirty="0">
                <a:effectLst/>
              </a:rPr>
              <a:t>Стефанка Николовска </a:t>
            </a:r>
            <a:r>
              <a:rPr lang="en-US" b="0">
                <a:effectLst/>
              </a:rPr>
              <a:t>is licensed under a </a:t>
            </a:r>
            <a:r>
              <a:rPr lang="en-US" b="0">
                <a:effectLst/>
                <a:hlinkClick r:id="rId2"/>
              </a:rPr>
              <a:t>Creative Commons Attribution 4.0 International License</a:t>
            </a:r>
            <a:r>
              <a:rPr lang="en-US" b="0">
                <a:effectLst/>
              </a:rPr>
              <a:t>.</a:t>
            </a:r>
            <a:br>
              <a:rPr lang="en-US" b="0">
                <a:effectLst/>
              </a:rPr>
            </a:br>
            <a:r>
              <a:rPr lang="en-US"/>
              <a:t/>
            </a:r>
            <a:br>
              <a:rPr lang="en-US"/>
            </a:br>
            <a:r>
              <a:rPr lang="mk-MK" smtClean="0">
                <a:solidFill>
                  <a:srgbClr val="C00000"/>
                </a:solidFill>
              </a:rPr>
              <a:t/>
            </a:r>
            <a:br>
              <a:rPr lang="mk-MK" smtClean="0">
                <a:solidFill>
                  <a:srgbClr val="C00000"/>
                </a:solidFill>
              </a:rPr>
            </a:br>
            <a:endParaRPr lang="en-US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39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7000">
        <p14:honeycomb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667</TotalTime>
  <Words>322</Words>
  <Application>Microsoft Office PowerPoint</Application>
  <PresentationFormat>On-screen Show (4:3)</PresentationFormat>
  <Paragraphs>35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PowerPoint Presentation</vt:lpstr>
      <vt:lpstr>  Сите гласови во македонската азбука можеме да ги сретнуваме во три положби и тоа на почетокот на зборот , во средината на зборот и на крајот на зборот.   За денеска имаме изучување на гласот  Ш  </vt:lpstr>
      <vt:lpstr>Што мислите дечиња, може ли да слушнеме една  приказна за буквата  Ш </vt:lpstr>
      <vt:lpstr>   Ајде да видиме во кои зборови се сретнува гласот Ш кога е на почетокот на зборот</vt:lpstr>
      <vt:lpstr>Ш кога е во средината на зборот</vt:lpstr>
      <vt:lpstr>PowerPoint Presentation</vt:lpstr>
      <vt:lpstr>Како се запишува знакот за гласот Ш</vt:lpstr>
      <vt:lpstr>PowerPoint Presentation</vt:lpstr>
      <vt:lpstr>    Изработил одделенски наставник во О.О.У. ,,Гоце Делчев” Тетово  Стефанка Николовска Артикулација и дискриминација на гласот Ш by Стефанка Николовска is licensed under a Creative Commons Attribution 4.0 International License.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Zborovi koi [to zapo~nuvaat na bukvata B</dc:title>
  <dc:creator>user</dc:creator>
  <cp:lastModifiedBy>PC</cp:lastModifiedBy>
  <cp:revision>91</cp:revision>
  <dcterms:created xsi:type="dcterms:W3CDTF">2017-03-14T19:15:40Z</dcterms:created>
  <dcterms:modified xsi:type="dcterms:W3CDTF">2020-10-20T10:48:42Z</dcterms:modified>
</cp:coreProperties>
</file>