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8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3" r:id="rId15"/>
    <p:sldId id="270" r:id="rId16"/>
    <p:sldId id="271" r:id="rId17"/>
    <p:sldId id="272" r:id="rId18"/>
    <p:sldId id="280" r:id="rId19"/>
    <p:sldId id="275" r:id="rId20"/>
    <p:sldId id="276" r:id="rId21"/>
    <p:sldId id="282" r:id="rId22"/>
    <p:sldId id="283" r:id="rId23"/>
    <p:sldId id="281" r:id="rId24"/>
    <p:sldId id="277" r:id="rId25"/>
    <p:sldId id="278" r:id="rId26"/>
    <p:sldId id="279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4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5915-42E1-49FA-9DF6-1A36ED47E4BD}" type="datetimeFigureOut">
              <a:rPr lang="mk-MK" smtClean="0"/>
              <a:t>19.10.2020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52752-2655-428B-9E35-CC700B90455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58776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9AD8-92B2-4626-BDB0-13EBB41840C7}" type="datetimeFigureOut">
              <a:rPr lang="mk-MK" smtClean="0"/>
              <a:t>19.10.2020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501DA-CA78-4A85-8945-59D51387085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850886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10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17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18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19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20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27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28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29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30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37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38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39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40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41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7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8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01DA-CA78-4A85-8945-59D51387085F}" type="slidenum">
              <a:rPr lang="mk-MK" smtClean="0"/>
              <a:t>9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530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7545-D2D0-43FA-83EE-0571754DE4AD}" type="datetime1">
              <a:rPr lang="mk-MK" smtClean="0"/>
              <a:t>19.10.2020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2AF4-0AB1-419E-A927-E5079086FF57}" type="datetime1">
              <a:rPr lang="mk-MK" smtClean="0"/>
              <a:t>19.10.2020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03C7-F628-4244-9F15-85C60503BE15}" type="datetime1">
              <a:rPr lang="mk-MK" smtClean="0"/>
              <a:t>19.10.2020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56A1-E6AE-4D9D-8FE6-774A26CB5C35}" type="datetime1">
              <a:rPr lang="mk-MK" smtClean="0"/>
              <a:t>19.10.2020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CA3C-3EC7-4A51-AAA8-1C6DB574C068}" type="datetime1">
              <a:rPr lang="mk-MK" smtClean="0"/>
              <a:t>19.10.2020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8423-C63B-4664-9E3D-50444038E28A}" type="datetime1">
              <a:rPr lang="mk-MK" smtClean="0"/>
              <a:t>19.10.2020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184D-FF06-4501-8695-B6A19A863D4E}" type="datetime1">
              <a:rPr lang="mk-MK" smtClean="0"/>
              <a:t>19.10.2020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5EC6-745C-4D99-9265-0A5C7516DB86}" type="datetime1">
              <a:rPr lang="mk-MK" smtClean="0"/>
              <a:t>19.10.2020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574E-9500-445C-8345-BE0C3B854E7D}" type="datetime1">
              <a:rPr lang="mk-MK" smtClean="0"/>
              <a:t>19.10.2020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8D4-2C9A-45AD-B9A9-788BCBC9E1CD}" type="datetime1">
              <a:rPr lang="mk-MK" smtClean="0"/>
              <a:t>19.10.2020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52FC-4ACE-478E-AA69-4405244F68F9}" type="datetime1">
              <a:rPr lang="mk-MK" smtClean="0"/>
              <a:t>19.10.2020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0A6C3A-356B-4592-A9EF-A72A92602320}" type="datetime1">
              <a:rPr lang="mk-MK" smtClean="0"/>
              <a:t>19.10.2020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6F1947-F493-4DCC-9C82-9C68964F7ED5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За ученици од </a:t>
            </a:r>
            <a:r>
              <a:rPr lang="de-DE" dirty="0" smtClean="0"/>
              <a:t>IX </a:t>
            </a:r>
            <a:r>
              <a:rPr lang="mk-MK" dirty="0" smtClean="0"/>
              <a:t>одделение</a:t>
            </a:r>
          </a:p>
          <a:p>
            <a:r>
              <a:rPr lang="mk-MK" dirty="0"/>
              <a:t>Квиз на знаење </a:t>
            </a:r>
            <a:r>
              <a:rPr lang="en-US" dirty="0"/>
              <a:t>by </a:t>
            </a:r>
            <a:r>
              <a:rPr lang="mk-MK" dirty="0"/>
              <a:t>Милена Димитриеска </a:t>
            </a:r>
            <a:r>
              <a:rPr lang="en-US" dirty="0"/>
              <a:t>is licensed under a </a:t>
            </a:r>
            <a:r>
              <a:rPr lang="en-US" u="sng" dirty="0">
                <a:hlinkClick r:id="rId2"/>
              </a:rPr>
              <a:t>Creative Commons Attribution 4.0 International License</a:t>
            </a:r>
            <a:r>
              <a:rPr lang="en-US" dirty="0"/>
              <a:t>.</a:t>
            </a:r>
            <a:endParaRPr lang="mk-MK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КВИЗ НА ЗНАЕЊЕ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2067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Во </a:t>
            </a:r>
            <a:r>
              <a:rPr lang="ru-RU" sz="4800" dirty="0">
                <a:solidFill>
                  <a:schemeClr val="tx1"/>
                </a:solidFill>
              </a:rPr>
              <a:t>кои формативни елементи се наоѓа белковината хемоглобин?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+mj-lt"/>
              </a:rPr>
              <a:t>а) Тромбоцити                                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б) Еритроцити                               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в) Леукоцити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9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636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Повод </a:t>
            </a:r>
            <a:r>
              <a:rPr lang="ru-RU" sz="4800" dirty="0">
                <a:solidFill>
                  <a:schemeClr val="tx1"/>
                </a:solidFill>
              </a:rPr>
              <a:t>за започнување на Првата Светска војна било: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08920"/>
            <a:ext cx="7772400" cy="3600400"/>
          </a:xfrm>
        </p:spPr>
        <p:txBody>
          <a:bodyPr>
            <a:normAutofit fontScale="92500" lnSpcReduction="20000"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Атентатот врз Австро-Унгарскиот претстолонаследник Франц Фердинанд во Сараево на 28 јуни 1914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Атентатот врз Гаврило Принцип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Судирот помеѓу Антантата и Тројниот сојуз?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10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33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„</a:t>
            </a:r>
            <a:r>
              <a:rPr lang="ru-RU" sz="4800" dirty="0">
                <a:solidFill>
                  <a:schemeClr val="tx1"/>
                </a:solidFill>
              </a:rPr>
              <a:t>Црното злато“  е смеса од: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киселини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јаглеводороди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алкохоли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11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163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Електромагнет </a:t>
            </a:r>
            <a:r>
              <a:rPr lang="ru-RU" sz="4800" dirty="0">
                <a:solidFill>
                  <a:schemeClr val="tx1"/>
                </a:solidFill>
              </a:rPr>
              <a:t>е: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соленоид со железно јадро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дебела жица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електричен магнет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12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696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Кој </a:t>
            </a:r>
            <a:r>
              <a:rPr lang="ru-RU" sz="4800" dirty="0">
                <a:solidFill>
                  <a:schemeClr val="tx1"/>
                </a:solidFill>
              </a:rPr>
              <a:t>од следниве инструменти е жичан: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дајре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саксофон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виолина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13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937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Кој од  </a:t>
            </a:r>
            <a:r>
              <a:rPr lang="ru-RU" sz="4800" dirty="0" smtClean="0">
                <a:solidFill>
                  <a:schemeClr val="tx1"/>
                </a:solidFill>
              </a:rPr>
              <a:t>следниве изрази </a:t>
            </a:r>
            <a:r>
              <a:rPr lang="ru-RU" sz="4800" dirty="0">
                <a:solidFill>
                  <a:schemeClr val="tx1"/>
                </a:solidFill>
              </a:rPr>
              <a:t>е „Дојди на табла“: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fr-FR" sz="4000" dirty="0">
                <a:latin typeface="+mj-lt"/>
              </a:rPr>
              <a:t>a) Efface le tableau.</a:t>
            </a:r>
          </a:p>
          <a:p>
            <a:pPr marL="447675" indent="-447675">
              <a:buNone/>
            </a:pPr>
            <a:r>
              <a:rPr lang="fr-FR" sz="4000" dirty="0">
                <a:latin typeface="+mj-lt"/>
              </a:rPr>
              <a:t>б</a:t>
            </a:r>
            <a:r>
              <a:rPr lang="fr-FR" sz="4000" dirty="0" smtClean="0">
                <a:latin typeface="+mj-lt"/>
              </a:rPr>
              <a:t>)</a:t>
            </a:r>
            <a:r>
              <a:rPr lang="mk-MK" sz="4000" dirty="0" smtClean="0">
                <a:latin typeface="+mj-lt"/>
              </a:rPr>
              <a:t> </a:t>
            </a:r>
            <a:r>
              <a:rPr lang="fr-FR" sz="4000" dirty="0" smtClean="0">
                <a:latin typeface="+mj-lt"/>
              </a:rPr>
              <a:t>Viens </a:t>
            </a:r>
            <a:r>
              <a:rPr lang="fr-FR" sz="4000" dirty="0">
                <a:latin typeface="+mj-lt"/>
              </a:rPr>
              <a:t>au </a:t>
            </a:r>
            <a:r>
              <a:rPr lang="fr-FR" sz="4000" dirty="0" smtClean="0">
                <a:latin typeface="+mj-lt"/>
              </a:rPr>
              <a:t>tableau!</a:t>
            </a:r>
            <a:endParaRPr lang="fr-FR" sz="4000" dirty="0">
              <a:latin typeface="+mj-lt"/>
            </a:endParaRPr>
          </a:p>
          <a:p>
            <a:pPr marL="447675" indent="-447675">
              <a:buNone/>
            </a:pPr>
            <a:r>
              <a:rPr lang="fr-FR" sz="4000" dirty="0">
                <a:latin typeface="+mj-lt"/>
              </a:rPr>
              <a:t>в) </a:t>
            </a:r>
            <a:r>
              <a:rPr lang="fr-FR" sz="4000" dirty="0" smtClean="0">
                <a:latin typeface="+mj-lt"/>
              </a:rPr>
              <a:t>Entrez!</a:t>
            </a:r>
            <a:endParaRPr lang="fr-FR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14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93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57356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tx1"/>
                </a:solidFill>
              </a:rPr>
              <a:t>Која стилска фигура е употребена во следните стихови: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Ерген шета ,ерген оди ,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Ерген оди сто години,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На сто и десет се ожени</a:t>
            </a:r>
            <a:r>
              <a:rPr lang="ru-RU" sz="3600" dirty="0" smtClean="0">
                <a:solidFill>
                  <a:srgbClr val="0070C0"/>
                </a:solidFill>
              </a:rPr>
              <a:t>...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12976"/>
            <a:ext cx="7772400" cy="3096344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а) компарација</a:t>
            </a:r>
            <a:endParaRPr lang="ru-RU" sz="4000" dirty="0">
              <a:latin typeface="+mj-lt"/>
            </a:endParaRP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б) ономатопеја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в) иронија</a:t>
            </a: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15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89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>
                <a:solidFill>
                  <a:schemeClr val="tx1"/>
                </a:solidFill>
              </a:rPr>
              <a:t>The British English word is: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а) </a:t>
            </a:r>
            <a:r>
              <a:rPr lang="en-US" sz="4000" dirty="0">
                <a:latin typeface="+mj-lt"/>
              </a:rPr>
              <a:t>store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б) </a:t>
            </a:r>
            <a:r>
              <a:rPr lang="en-US" sz="4000" dirty="0">
                <a:latin typeface="+mj-lt"/>
              </a:rPr>
              <a:t>candy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в) </a:t>
            </a:r>
            <a:r>
              <a:rPr lang="en-US" sz="4000" dirty="0" smtClean="0">
                <a:latin typeface="+mj-lt"/>
              </a:rPr>
              <a:t>queue</a:t>
            </a:r>
            <a:endParaRPr lang="en-US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16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2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54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Приспојувањето </a:t>
            </a:r>
            <a:r>
              <a:rPr lang="ru-RU" sz="4800" dirty="0">
                <a:solidFill>
                  <a:schemeClr val="tx1"/>
                </a:solidFill>
              </a:rPr>
              <a:t>на Југославија кон тројниот пакт било потпишано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Во Виена на 25 март 1941г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Во Берлин на 6 април 1941г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Во Лондон на 27 март 1941г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17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766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Неорганските </a:t>
            </a:r>
            <a:r>
              <a:rPr lang="ru-RU" dirty="0">
                <a:solidFill>
                  <a:schemeClr val="tx1"/>
                </a:solidFill>
              </a:rPr>
              <a:t>соединенија што во својот состав задолжително содржат водород се: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оксиди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киселини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соли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18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78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mk-MK" sz="4800" dirty="0">
                <a:solidFill>
                  <a:schemeClr val="tx1"/>
                </a:solidFill>
              </a:rPr>
              <a:t>Реакцијата меѓу антиген и антитело се нарекува: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000" dirty="0">
                <a:latin typeface="+mj-lt"/>
              </a:rPr>
              <a:t>а) Алергија                                         </a:t>
            </a:r>
          </a:p>
          <a:p>
            <a:pPr marL="0" indent="0">
              <a:buNone/>
            </a:pPr>
            <a:r>
              <a:rPr lang="mk-MK" sz="4000" dirty="0">
                <a:latin typeface="+mj-lt"/>
              </a:rPr>
              <a:t>б) </a:t>
            </a:r>
            <a:r>
              <a:rPr lang="mk-MK" sz="4000" dirty="0" smtClean="0">
                <a:latin typeface="+mj-lt"/>
              </a:rPr>
              <a:t>Енергија                                   </a:t>
            </a:r>
            <a:endParaRPr lang="mk-MK" sz="4000" dirty="0">
              <a:latin typeface="+mj-lt"/>
            </a:endParaRPr>
          </a:p>
          <a:p>
            <a:pPr marL="0" indent="0">
              <a:buNone/>
            </a:pPr>
            <a:r>
              <a:rPr lang="mk-MK" sz="4000" dirty="0">
                <a:latin typeface="+mj-lt"/>
              </a:rPr>
              <a:t>в) Елегија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6F1947-F493-4DCC-9C82-9C68964F7ED5}" type="slidenum">
              <a:rPr lang="mk-MK" sz="1800" smtClean="0"/>
              <a:pPr/>
              <a:t>1</a:t>
            </a:fld>
            <a:endParaRPr lang="mk-MK" sz="180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87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906072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Единица </a:t>
            </a:r>
            <a:r>
              <a:rPr lang="ru-RU" sz="4800" dirty="0">
                <a:solidFill>
                  <a:schemeClr val="tx1"/>
                </a:solidFill>
              </a:rPr>
              <a:t>мерка за енергија е: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Њутн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Јасмин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Џул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19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303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906072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Единица </a:t>
            </a:r>
            <a:r>
              <a:rPr lang="ru-RU" sz="4800" dirty="0">
                <a:solidFill>
                  <a:schemeClr val="tx1"/>
                </a:solidFill>
              </a:rPr>
              <a:t>мерка за енергија е: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Њутн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Јасмин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Џул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20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818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906072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Колку </a:t>
            </a:r>
            <a:r>
              <a:rPr lang="ru-RU" sz="4800" dirty="0">
                <a:solidFill>
                  <a:schemeClr val="tx1"/>
                </a:solidFill>
              </a:rPr>
              <a:t>снизилици (бемоли) има скалата F-dur: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1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2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3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21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0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906072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Придавката carnival е придавка од: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а)машки </a:t>
            </a:r>
            <a:r>
              <a:rPr lang="ru-RU" sz="4000" dirty="0">
                <a:latin typeface="+mj-lt"/>
              </a:rPr>
              <a:t>род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б)среден род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в)женски род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22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76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906072" cy="1069504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Кога било донесено решение за користење на македонскиот јазик како службен 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2 август 1944 год. на Првото заседание на АСНОМ  во Прохор Пчински </a:t>
            </a:r>
            <a:endParaRPr lang="ru-RU" sz="4000" dirty="0" smtClean="0">
              <a:latin typeface="+mj-lt"/>
            </a:endParaRP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б) 5 </a:t>
            </a:r>
            <a:r>
              <a:rPr lang="ru-RU" sz="4000" dirty="0">
                <a:latin typeface="+mj-lt"/>
              </a:rPr>
              <a:t>мај 1945 </a:t>
            </a:r>
            <a:r>
              <a:rPr lang="ru-RU" sz="4000" dirty="0" smtClean="0">
                <a:latin typeface="+mj-lt"/>
              </a:rPr>
              <a:t>год.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В) 7 </a:t>
            </a:r>
            <a:r>
              <a:rPr lang="ru-RU" sz="4000" dirty="0">
                <a:latin typeface="+mj-lt"/>
              </a:rPr>
              <a:t>јуни 1945год.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23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784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>
                <a:solidFill>
                  <a:schemeClr val="tx1"/>
                </a:solidFill>
              </a:rPr>
              <a:t>The </a:t>
            </a:r>
            <a:r>
              <a:rPr lang="en-US" sz="4800" dirty="0">
                <a:solidFill>
                  <a:schemeClr val="tx1"/>
                </a:solidFill>
              </a:rPr>
              <a:t>“adverb of manner” is: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en-US" sz="4000" dirty="0">
                <a:latin typeface="+mj-lt"/>
              </a:rPr>
              <a:t>a)	politeness</a:t>
            </a:r>
          </a:p>
          <a:p>
            <a:pPr marL="447675" indent="-447675">
              <a:buNone/>
            </a:pPr>
            <a:r>
              <a:rPr lang="en-US" sz="4000" dirty="0">
                <a:latin typeface="+mj-lt"/>
              </a:rPr>
              <a:t>b)	polite</a:t>
            </a:r>
          </a:p>
          <a:p>
            <a:pPr marL="447675" indent="-447675">
              <a:buNone/>
            </a:pPr>
            <a:r>
              <a:rPr lang="en-US" sz="4000" dirty="0">
                <a:latin typeface="+mj-lt"/>
              </a:rPr>
              <a:t>c)	politely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24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3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39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Секое белодробно крило е покриено со обвивка наречена: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Плевра                                         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Перитонеум                            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Дијафрагма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25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34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Втората </a:t>
            </a:r>
            <a:r>
              <a:rPr lang="ru-RU" sz="4800" dirty="0">
                <a:solidFill>
                  <a:schemeClr val="tx1"/>
                </a:solidFill>
              </a:rPr>
              <a:t>светска војна започнала на: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 fontScale="92500"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2 август 1938 со напад на Данска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1 септември 1939 со напад на Полска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3 јули 1939 со напад на Норвешка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26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04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Минералот </a:t>
            </a:r>
            <a:r>
              <a:rPr lang="ru-RU" sz="4800" dirty="0">
                <a:solidFill>
                  <a:schemeClr val="tx1"/>
                </a:solidFill>
              </a:rPr>
              <a:t>„Корунд“ доколку содржи примеси од други јони може да </a:t>
            </a:r>
            <a:r>
              <a:rPr lang="ru-RU" sz="4800" dirty="0" smtClean="0">
                <a:solidFill>
                  <a:schemeClr val="tx1"/>
                </a:solidFill>
              </a:rPr>
              <a:t>биде: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рубин, сафир и дијамант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рубин, сафир и смарагд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рубин, сафир и брилијант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27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9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Ултразвук </a:t>
            </a:r>
            <a:r>
              <a:rPr lang="ru-RU" sz="4800" dirty="0">
                <a:solidFill>
                  <a:schemeClr val="tx1"/>
                </a:solidFill>
              </a:rPr>
              <a:t>има фрекфенција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до 16 Hz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над 20000 Hz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од 16 Hz до 20000 Hz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28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911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mk-MK" sz="4800" dirty="0">
                <a:solidFill>
                  <a:schemeClr val="tx1"/>
                </a:solidFill>
              </a:rPr>
              <a:t>Кој ја вовел фашистичката диктатура во Германија?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000" dirty="0">
                <a:latin typeface="+mj-lt"/>
              </a:rPr>
              <a:t>а) Бенито </a:t>
            </a:r>
            <a:r>
              <a:rPr lang="mk-MK" sz="4000" dirty="0" err="1">
                <a:latin typeface="+mj-lt"/>
              </a:rPr>
              <a:t>Мусолини</a:t>
            </a:r>
            <a:endParaRPr lang="mk-MK" sz="4000" dirty="0">
              <a:latin typeface="+mj-lt"/>
            </a:endParaRPr>
          </a:p>
          <a:p>
            <a:pPr marL="0" indent="0">
              <a:buNone/>
            </a:pPr>
            <a:r>
              <a:rPr lang="mk-MK" sz="4000" dirty="0">
                <a:latin typeface="+mj-lt"/>
              </a:rPr>
              <a:t>б) </a:t>
            </a:r>
            <a:r>
              <a:rPr lang="mk-MK" sz="4000" dirty="0" err="1" smtClean="0">
                <a:latin typeface="+mj-lt"/>
              </a:rPr>
              <a:t>Франциско</a:t>
            </a:r>
            <a:r>
              <a:rPr lang="mk-MK" sz="4000" dirty="0" smtClean="0">
                <a:latin typeface="+mj-lt"/>
              </a:rPr>
              <a:t> </a:t>
            </a:r>
            <a:r>
              <a:rPr lang="mk-MK" sz="4000" dirty="0">
                <a:latin typeface="+mj-lt"/>
              </a:rPr>
              <a:t>Франко</a:t>
            </a:r>
          </a:p>
          <a:p>
            <a:pPr marL="0" indent="0">
              <a:buNone/>
            </a:pPr>
            <a:r>
              <a:rPr lang="mk-MK" sz="4000" dirty="0">
                <a:latin typeface="+mj-lt"/>
              </a:rPr>
              <a:t>в) </a:t>
            </a:r>
            <a:r>
              <a:rPr lang="mk-MK" sz="4000" dirty="0" err="1" smtClean="0">
                <a:latin typeface="+mj-lt"/>
              </a:rPr>
              <a:t>Адолф</a:t>
            </a:r>
            <a:r>
              <a:rPr lang="mk-MK" sz="4000" dirty="0" smtClean="0">
                <a:latin typeface="+mj-lt"/>
              </a:rPr>
              <a:t> </a:t>
            </a:r>
            <a:r>
              <a:rPr lang="mk-MK" sz="4000" dirty="0" err="1" smtClean="0">
                <a:latin typeface="+mj-lt"/>
              </a:rPr>
              <a:t>Хитлер</a:t>
            </a:r>
            <a:r>
              <a:rPr lang="mk-MK" sz="4000" dirty="0" smtClean="0">
                <a:latin typeface="+mj-lt"/>
              </a:rPr>
              <a:t>                               </a:t>
            </a:r>
            <a:endParaRPr lang="mk-MK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76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Како </a:t>
            </a:r>
            <a:r>
              <a:rPr lang="ru-RU" sz="4800" dirty="0">
                <a:solidFill>
                  <a:schemeClr val="tx1"/>
                </a:solidFill>
              </a:rPr>
              <a:t>се свири на харфата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со повлекување на прстите на двете раце по жицата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со дување во усникот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со удирање со палка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29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21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Која од речениците не е  во негација: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fr-FR" sz="4000" dirty="0">
                <a:latin typeface="+mj-lt"/>
              </a:rPr>
              <a:t>а)Tu ne veux rien.</a:t>
            </a:r>
          </a:p>
          <a:p>
            <a:pPr marL="447675" indent="-447675">
              <a:buNone/>
            </a:pPr>
            <a:r>
              <a:rPr lang="fr-FR" sz="4000" dirty="0">
                <a:latin typeface="+mj-lt"/>
              </a:rPr>
              <a:t>б)Tu viens avec nous.</a:t>
            </a:r>
          </a:p>
          <a:p>
            <a:pPr marL="447675" indent="-447675">
              <a:buNone/>
            </a:pPr>
            <a:r>
              <a:rPr lang="fr-FR" sz="4000" dirty="0">
                <a:latin typeface="+mj-lt"/>
              </a:rPr>
              <a:t>в)Je ne veux que trios livres.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30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482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Како се вика последната статија од книгата „ За македонцките работи“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а</a:t>
            </a:r>
            <a:r>
              <a:rPr lang="ru-RU" sz="4000" dirty="0">
                <a:latin typeface="+mj-lt"/>
              </a:rPr>
              <a:t>)„Наставна поучителна </a:t>
            </a:r>
            <a:r>
              <a:rPr lang="ru-RU" sz="4000" dirty="0" smtClean="0">
                <a:latin typeface="+mj-lt"/>
              </a:rPr>
              <a:t>раставлјенија“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б</a:t>
            </a:r>
            <a:r>
              <a:rPr lang="ru-RU" sz="4000" dirty="0">
                <a:latin typeface="+mj-lt"/>
              </a:rPr>
              <a:t>)„Неколку зборои за македонцкиот литературен </a:t>
            </a:r>
            <a:r>
              <a:rPr lang="ru-RU" sz="4000" dirty="0" smtClean="0">
                <a:latin typeface="+mj-lt"/>
              </a:rPr>
              <a:t>јазик“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</a:t>
            </a:r>
            <a:r>
              <a:rPr lang="ru-RU" sz="4000" dirty="0">
                <a:latin typeface="+mj-lt"/>
              </a:rPr>
              <a:t>)„Неколку предлози за македнцкиот литературен јазик “</a:t>
            </a:r>
            <a:endParaRPr lang="fr-FR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31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439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>
                <a:solidFill>
                  <a:schemeClr val="tx1"/>
                </a:solidFill>
              </a:rPr>
              <a:t>Which </a:t>
            </a:r>
            <a:r>
              <a:rPr lang="en-US" sz="4800" dirty="0">
                <a:solidFill>
                  <a:schemeClr val="tx1"/>
                </a:solidFill>
              </a:rPr>
              <a:t>sentence is correct: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 fontScale="25000" lnSpcReduction="20000"/>
          </a:bodyPr>
          <a:lstStyle/>
          <a:p>
            <a:pPr marL="447675" lvl="0" indent="-447675">
              <a:buNone/>
            </a:pPr>
            <a:r>
              <a:rPr lang="ru-RU" sz="11100" dirty="0" smtClean="0">
                <a:latin typeface="+mj-lt"/>
              </a:rPr>
              <a:t>а)</a:t>
            </a:r>
            <a:r>
              <a:rPr lang="en-US" sz="11100" dirty="0">
                <a:latin typeface="+mj-lt"/>
              </a:rPr>
              <a:t> If I won’t open the door, the bird don’t fly away</a:t>
            </a:r>
            <a:endParaRPr lang="mk-MK" sz="11100" dirty="0">
              <a:latin typeface="+mj-lt"/>
            </a:endParaRPr>
          </a:p>
          <a:p>
            <a:pPr marL="447675" indent="-447675">
              <a:buNone/>
            </a:pPr>
            <a:endParaRPr lang="ru-RU" sz="11100" dirty="0" smtClean="0">
              <a:latin typeface="+mj-lt"/>
            </a:endParaRPr>
          </a:p>
          <a:p>
            <a:pPr marL="447675" lvl="0" indent="-447675">
              <a:buNone/>
            </a:pPr>
            <a:r>
              <a:rPr lang="ru-RU" sz="11100" dirty="0" smtClean="0">
                <a:latin typeface="+mj-lt"/>
              </a:rPr>
              <a:t>б)</a:t>
            </a:r>
            <a:r>
              <a:rPr lang="en-US" sz="11100" dirty="0">
                <a:latin typeface="+mj-lt"/>
              </a:rPr>
              <a:t> The bird doesn’t fly away if I didn’t open the door</a:t>
            </a:r>
            <a:endParaRPr lang="mk-MK" sz="11100" dirty="0">
              <a:latin typeface="+mj-lt"/>
            </a:endParaRPr>
          </a:p>
          <a:p>
            <a:pPr marL="447675" indent="-447675">
              <a:buNone/>
            </a:pPr>
            <a:endParaRPr lang="ru-RU" sz="11100" dirty="0" smtClean="0">
              <a:latin typeface="+mj-lt"/>
            </a:endParaRPr>
          </a:p>
          <a:p>
            <a:pPr marL="0" lvl="0" indent="0">
              <a:buNone/>
            </a:pPr>
            <a:r>
              <a:rPr lang="ru-RU" sz="11100" dirty="0" smtClean="0">
                <a:latin typeface="+mj-lt"/>
              </a:rPr>
              <a:t>в)</a:t>
            </a:r>
            <a:r>
              <a:rPr lang="en-US" sz="11100" dirty="0">
                <a:latin typeface="+mj-lt"/>
              </a:rPr>
              <a:t> </a:t>
            </a:r>
            <a:r>
              <a:rPr lang="en-US" sz="11100" dirty="0" smtClean="0">
                <a:latin typeface="+mj-lt"/>
              </a:rPr>
              <a:t>The </a:t>
            </a:r>
            <a:r>
              <a:rPr lang="en-US" sz="11100" dirty="0">
                <a:latin typeface="+mj-lt"/>
              </a:rPr>
              <a:t>bird won’t fly away if I don’t open the door</a:t>
            </a:r>
            <a:endParaRPr lang="mk-MK" sz="11100" dirty="0">
              <a:latin typeface="+mj-lt"/>
            </a:endParaRPr>
          </a:p>
          <a:p>
            <a:pPr marL="447675" indent="-447675">
              <a:buNone/>
            </a:pPr>
            <a:endParaRPr lang="fr-FR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32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4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171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Темниот </a:t>
            </a:r>
            <a:r>
              <a:rPr lang="ru-RU" sz="4800" dirty="0">
                <a:solidFill>
                  <a:schemeClr val="tx1"/>
                </a:solidFill>
              </a:rPr>
              <a:t>пигмент кој ја обојува кожата се вика: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Миозин                                        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Пепсин                                      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</a:t>
            </a:r>
            <a:r>
              <a:rPr lang="ru-RU" sz="4000" dirty="0" smtClean="0">
                <a:latin typeface="+mj-lt"/>
              </a:rPr>
              <a:t>Меланин</a:t>
            </a: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33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50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Вооруженото </a:t>
            </a:r>
            <a:r>
              <a:rPr lang="ru-RU" dirty="0">
                <a:solidFill>
                  <a:schemeClr val="tx1"/>
                </a:solidFill>
              </a:rPr>
              <a:t>востание во Македонија против фашистичкиот окупатор започнало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7 јули 1941г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13 јули 1941г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11 октомври 1941г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34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18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Малтерот </a:t>
            </a:r>
            <a:r>
              <a:rPr lang="ru-RU" sz="4800" dirty="0">
                <a:solidFill>
                  <a:schemeClr val="tx1"/>
                </a:solidFill>
              </a:rPr>
              <a:t>на ѕидовите се стврднува затоа што: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ја губи водата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го губи CO2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се сврзува со водата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35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8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Формула </a:t>
            </a:r>
            <a:r>
              <a:rPr lang="ru-RU" sz="4800" dirty="0">
                <a:solidFill>
                  <a:schemeClr val="tx1"/>
                </a:solidFill>
              </a:rPr>
              <a:t>за сила е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pt-BR" sz="4000" dirty="0">
                <a:latin typeface="+mj-lt"/>
              </a:rPr>
              <a:t>а) F=m•a</a:t>
            </a:r>
          </a:p>
          <a:p>
            <a:pPr marL="447675" indent="-447675">
              <a:buNone/>
            </a:pPr>
            <a:r>
              <a:rPr lang="pt-BR" sz="4000" dirty="0">
                <a:latin typeface="+mj-lt"/>
              </a:rPr>
              <a:t>б) A=F•s</a:t>
            </a:r>
          </a:p>
          <a:p>
            <a:pPr marL="447675" indent="-447675">
              <a:buNone/>
            </a:pPr>
            <a:r>
              <a:rPr lang="pt-BR" sz="4000" dirty="0">
                <a:latin typeface="+mj-lt"/>
              </a:rPr>
              <a:t>в) E=m•g•h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36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95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Од </a:t>
            </a:r>
            <a:r>
              <a:rPr lang="ru-RU" sz="4800" dirty="0">
                <a:solidFill>
                  <a:schemeClr val="tx1"/>
                </a:solidFill>
              </a:rPr>
              <a:t>колку клавиши се состои пијаното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56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б) 88</a:t>
            </a: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в) 35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37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1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Која од речениците е во минато определено свршено време: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924944"/>
            <a:ext cx="7931224" cy="3384376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</a:t>
            </a:r>
            <a:r>
              <a:rPr lang="ru-RU" sz="4000" dirty="0" smtClean="0">
                <a:latin typeface="+mj-lt"/>
              </a:rPr>
              <a:t>)</a:t>
            </a:r>
            <a:r>
              <a:rPr lang="fr-FR" sz="4000" dirty="0">
                <a:latin typeface="+mj-lt"/>
              </a:rPr>
              <a:t> Pauline voit des films de Walt Disney.</a:t>
            </a:r>
            <a:endParaRPr lang="ru-RU" sz="4000" dirty="0">
              <a:latin typeface="+mj-lt"/>
            </a:endParaRPr>
          </a:p>
          <a:p>
            <a:pPr marL="447675" indent="-447675">
              <a:buNone/>
            </a:pPr>
            <a:r>
              <a:rPr lang="ru-RU" sz="4000" dirty="0">
                <a:latin typeface="+mj-lt"/>
              </a:rPr>
              <a:t>б</a:t>
            </a:r>
            <a:r>
              <a:rPr lang="ru-RU" sz="4000" dirty="0" smtClean="0">
                <a:latin typeface="+mj-lt"/>
              </a:rPr>
              <a:t>)</a:t>
            </a:r>
            <a:r>
              <a:rPr lang="fr-FR" sz="4000" dirty="0">
                <a:latin typeface="+mj-lt"/>
              </a:rPr>
              <a:t> Pauline a vu des films de Walt Disney.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в)</a:t>
            </a:r>
            <a:r>
              <a:rPr lang="fr-FR" sz="4000" dirty="0" smtClean="0">
                <a:latin typeface="+mj-lt"/>
              </a:rPr>
              <a:t> Pauline </a:t>
            </a:r>
            <a:r>
              <a:rPr lang="fr-FR" sz="4000" dirty="0">
                <a:latin typeface="+mj-lt"/>
              </a:rPr>
              <a:t>voyait des films de Walt Disney.</a:t>
            </a: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38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03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„Лепакот</a:t>
            </a:r>
            <a:r>
              <a:rPr lang="ru-RU" sz="4800" dirty="0">
                <a:solidFill>
                  <a:schemeClr val="tx1"/>
                </a:solidFill>
              </a:rPr>
              <a:t>“ што ги држи атомите заедно се: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+mj-lt"/>
              </a:rPr>
              <a:t>а) електроните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б) протоните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в) валентните електрони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36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Првиот македонски филм се </a:t>
            </a:r>
            <a:r>
              <a:rPr lang="ru-RU" sz="4800" dirty="0" smtClean="0">
                <a:solidFill>
                  <a:schemeClr val="tx1"/>
                </a:solidFill>
              </a:rPr>
              <a:t>вика: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924944"/>
            <a:ext cx="7931224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а) Волчја ноќ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б) Трето </a:t>
            </a:r>
            <a:r>
              <a:rPr lang="ru-RU" sz="4000" dirty="0">
                <a:latin typeface="+mj-lt"/>
              </a:rPr>
              <a:t>полувреме 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в) Фросина</a:t>
            </a: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39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8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/>
            <a:r>
              <a:rPr lang="en-US" sz="4800" dirty="0">
                <a:solidFill>
                  <a:schemeClr val="tx1"/>
                </a:solidFill>
              </a:rPr>
              <a:t/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Which </a:t>
            </a:r>
            <a:r>
              <a:rPr lang="en-US" sz="4800" dirty="0">
                <a:solidFill>
                  <a:schemeClr val="tx1"/>
                </a:solidFill>
              </a:rPr>
              <a:t>sentence is correct: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924944"/>
            <a:ext cx="7931224" cy="3384376"/>
          </a:xfrm>
        </p:spPr>
        <p:txBody>
          <a:bodyPr>
            <a:normAutofit fontScale="85000" lnSpcReduction="20000"/>
          </a:bodyPr>
          <a:lstStyle/>
          <a:p>
            <a:pPr marL="447675" indent="-447675">
              <a:buNone/>
            </a:pPr>
            <a:r>
              <a:rPr lang="ru-RU" sz="4000" dirty="0">
                <a:latin typeface="+mj-lt"/>
              </a:rPr>
              <a:t>а</a:t>
            </a:r>
            <a:r>
              <a:rPr lang="ru-RU" sz="4000" dirty="0" smtClean="0">
                <a:latin typeface="+mj-lt"/>
              </a:rPr>
              <a:t>) </a:t>
            </a:r>
            <a:r>
              <a:rPr lang="en-US" sz="4000" dirty="0" smtClean="0">
                <a:latin typeface="+mj-lt"/>
              </a:rPr>
              <a:t>My </a:t>
            </a:r>
            <a:r>
              <a:rPr lang="en-US" sz="4000" dirty="0">
                <a:latin typeface="+mj-lt"/>
              </a:rPr>
              <a:t>friend’s car keys were stolen yesterday</a:t>
            </a:r>
            <a:endParaRPr lang="ru-RU" sz="4000" dirty="0">
              <a:latin typeface="+mj-lt"/>
            </a:endParaRP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б) </a:t>
            </a:r>
            <a:r>
              <a:rPr lang="en-US" sz="4000" dirty="0" smtClean="0">
                <a:latin typeface="+mj-lt"/>
              </a:rPr>
              <a:t>My </a:t>
            </a:r>
            <a:r>
              <a:rPr lang="en-US" sz="4000" dirty="0">
                <a:latin typeface="+mj-lt"/>
              </a:rPr>
              <a:t>friend’s car keys are stolen yesterday.</a:t>
            </a:r>
          </a:p>
          <a:p>
            <a:pPr marL="447675" indent="-447675">
              <a:buNone/>
            </a:pPr>
            <a:r>
              <a:rPr lang="ru-RU" sz="4000" dirty="0" smtClean="0">
                <a:latin typeface="+mj-lt"/>
              </a:rPr>
              <a:t>в) </a:t>
            </a:r>
            <a:r>
              <a:rPr lang="en-US" sz="4000" dirty="0" smtClean="0">
                <a:latin typeface="+mj-lt"/>
              </a:rPr>
              <a:t>My </a:t>
            </a:r>
            <a:r>
              <a:rPr lang="en-US" sz="4000" dirty="0">
                <a:latin typeface="+mj-lt"/>
              </a:rPr>
              <a:t>friend’s car keys stolen yesterday.</a:t>
            </a: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  <a:p>
            <a:pPr marL="447675" indent="-447675">
              <a:buNone/>
            </a:pP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40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5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06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069504"/>
          </a:xfrm>
        </p:spPr>
        <p:txBody>
          <a:bodyPr>
            <a:noAutofit/>
          </a:bodyPr>
          <a:lstStyle/>
          <a:p>
            <a:pPr lvl="0" algn="ctr"/>
            <a:r>
              <a:rPr lang="en-US" sz="4800" dirty="0">
                <a:solidFill>
                  <a:schemeClr val="tx1"/>
                </a:solidFill>
              </a:rPr>
              <a:t/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mk-MK" sz="4800" dirty="0" smtClean="0">
                <a:solidFill>
                  <a:schemeClr val="tx1"/>
                </a:solidFill>
              </a:rPr>
              <a:t>КРАЈ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924944"/>
            <a:ext cx="7931224" cy="3384376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endParaRPr lang="ru-RU" sz="4000" dirty="0">
              <a:latin typeface="+mj-lt"/>
            </a:endParaRPr>
          </a:p>
          <a:p>
            <a:pPr marL="447675" indent="-447675">
              <a:buNone/>
            </a:pP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  <a:p>
            <a:pPr marL="447675" indent="-447675">
              <a:buNone/>
            </a:pPr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61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Колку </a:t>
            </a:r>
            <a:r>
              <a:rPr lang="ru-RU" sz="4800" dirty="0">
                <a:solidFill>
                  <a:schemeClr val="tx1"/>
                </a:solidFill>
              </a:rPr>
              <a:t>полови има магнетот?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+mj-lt"/>
              </a:rPr>
              <a:t>а) 3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б) 2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в)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4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1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Кој </a:t>
            </a:r>
            <a:r>
              <a:rPr lang="ru-RU" sz="4800" dirty="0">
                <a:solidFill>
                  <a:schemeClr val="tx1"/>
                </a:solidFill>
              </a:rPr>
              <a:t>композитор </a:t>
            </a:r>
            <a:r>
              <a:rPr lang="ru-RU" sz="4800" dirty="0" smtClean="0">
                <a:solidFill>
                  <a:schemeClr val="tx1"/>
                </a:solidFill>
              </a:rPr>
              <a:t>е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„чудо </a:t>
            </a:r>
            <a:r>
              <a:rPr lang="ru-RU" sz="4800" dirty="0">
                <a:solidFill>
                  <a:schemeClr val="tx1"/>
                </a:solidFill>
              </a:rPr>
              <a:t>од дете“?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+mj-lt"/>
              </a:rPr>
              <a:t>а) Хајдн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б) Моцарт 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в) Бетовен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5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9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Кои се боите на француското знаме: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+mj-lt"/>
              </a:rPr>
              <a:t>а)</a:t>
            </a:r>
            <a:r>
              <a:rPr lang="fr-FR" sz="4000" dirty="0" smtClean="0">
                <a:latin typeface="+mj-lt"/>
              </a:rPr>
              <a:t>Bleu</a:t>
            </a:r>
            <a:r>
              <a:rPr lang="mk-MK" sz="4000" dirty="0" smtClean="0">
                <a:latin typeface="+mj-lt"/>
              </a:rPr>
              <a:t>	</a:t>
            </a:r>
            <a:r>
              <a:rPr lang="fr-FR" sz="4000" dirty="0" smtClean="0">
                <a:latin typeface="+mj-lt"/>
              </a:rPr>
              <a:t>Rouge</a:t>
            </a:r>
            <a:r>
              <a:rPr lang="mk-MK" sz="4000" dirty="0" smtClean="0">
                <a:latin typeface="+mj-lt"/>
              </a:rPr>
              <a:t>	</a:t>
            </a:r>
            <a:r>
              <a:rPr lang="fr-FR" sz="4000" dirty="0" smtClean="0">
                <a:latin typeface="+mj-lt"/>
              </a:rPr>
              <a:t>Blanc</a:t>
            </a:r>
          </a:p>
          <a:p>
            <a:pPr marL="0" indent="0">
              <a:buNone/>
            </a:pPr>
            <a:r>
              <a:rPr lang="ru-RU" sz="4000" dirty="0" smtClean="0">
                <a:latin typeface="+mj-lt"/>
              </a:rPr>
              <a:t>б)</a:t>
            </a:r>
            <a:r>
              <a:rPr lang="fr-FR" sz="4000" dirty="0" smtClean="0">
                <a:latin typeface="+mj-lt"/>
              </a:rPr>
              <a:t>Jaune</a:t>
            </a:r>
            <a:r>
              <a:rPr lang="mk-MK" sz="4000" dirty="0">
                <a:latin typeface="+mj-lt"/>
              </a:rPr>
              <a:t>	</a:t>
            </a:r>
            <a:r>
              <a:rPr lang="fr-FR" sz="4000" dirty="0" smtClean="0">
                <a:latin typeface="+mj-lt"/>
              </a:rPr>
              <a:t>Blanc</a:t>
            </a:r>
            <a:r>
              <a:rPr lang="mk-MK" sz="4000" dirty="0" smtClean="0">
                <a:latin typeface="+mj-lt"/>
              </a:rPr>
              <a:t>	</a:t>
            </a:r>
            <a:r>
              <a:rPr lang="fr-FR" sz="4000" dirty="0" smtClean="0">
                <a:latin typeface="+mj-lt"/>
              </a:rPr>
              <a:t>Rouge</a:t>
            </a:r>
            <a:r>
              <a:rPr lang="en-US" sz="4000" dirty="0" smtClean="0">
                <a:latin typeface="+mj-lt"/>
              </a:rPr>
              <a:t>       </a:t>
            </a:r>
            <a:endParaRPr lang="en-US" sz="4000" dirty="0">
              <a:latin typeface="+mj-lt"/>
            </a:endParaRPr>
          </a:p>
          <a:p>
            <a:pPr marL="0" indent="0">
              <a:buNone/>
            </a:pPr>
            <a:r>
              <a:rPr lang="ru-RU" sz="4000" dirty="0" smtClean="0">
                <a:latin typeface="+mj-lt"/>
              </a:rPr>
              <a:t>в)</a:t>
            </a:r>
            <a:r>
              <a:rPr lang="fr-FR" sz="4000" dirty="0" smtClean="0">
                <a:latin typeface="+mj-lt"/>
              </a:rPr>
              <a:t>Bleu</a:t>
            </a:r>
            <a:r>
              <a:rPr lang="mk-MK" sz="4000" dirty="0" smtClean="0">
                <a:latin typeface="+mj-lt"/>
              </a:rPr>
              <a:t>	</a:t>
            </a:r>
            <a:r>
              <a:rPr lang="fr-FR" sz="4000" dirty="0" smtClean="0">
                <a:latin typeface="+mj-lt"/>
              </a:rPr>
              <a:t>Blanc</a:t>
            </a:r>
            <a:r>
              <a:rPr lang="mk-MK" sz="4000" dirty="0" smtClean="0">
                <a:latin typeface="+mj-lt"/>
              </a:rPr>
              <a:t>	</a:t>
            </a:r>
            <a:r>
              <a:rPr lang="fr-FR" sz="4000" dirty="0" smtClean="0">
                <a:latin typeface="+mj-lt"/>
              </a:rPr>
              <a:t>Jaune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6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10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>
                <a:solidFill>
                  <a:schemeClr val="tx1"/>
                </a:solidFill>
              </a:rPr>
              <a:t>Jesus </a:t>
            </a:r>
            <a:r>
              <a:rPr lang="en-US" sz="4800" dirty="0">
                <a:solidFill>
                  <a:schemeClr val="tx1"/>
                </a:solidFill>
              </a:rPr>
              <a:t>Christ was born on: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+mj-lt"/>
              </a:rPr>
              <a:t>а) </a:t>
            </a:r>
            <a:r>
              <a:rPr lang="en-US" sz="4000" dirty="0" smtClean="0">
                <a:latin typeface="+mj-lt"/>
              </a:rPr>
              <a:t>Easter</a:t>
            </a:r>
            <a:endParaRPr lang="en-US" sz="4000" dirty="0">
              <a:latin typeface="+mj-lt"/>
            </a:endParaRPr>
          </a:p>
          <a:p>
            <a:pPr marL="0" indent="0">
              <a:buNone/>
            </a:pPr>
            <a:r>
              <a:rPr lang="ru-RU" sz="4000" dirty="0" smtClean="0">
                <a:latin typeface="+mj-lt"/>
              </a:rPr>
              <a:t>б) </a:t>
            </a:r>
            <a:r>
              <a:rPr lang="en-US" sz="4000" dirty="0" smtClean="0">
                <a:latin typeface="+mj-lt"/>
              </a:rPr>
              <a:t>Christmas</a:t>
            </a:r>
            <a:endParaRPr lang="ru-RU" sz="4000" dirty="0" smtClean="0">
              <a:latin typeface="+mj-lt"/>
            </a:endParaRPr>
          </a:p>
          <a:p>
            <a:pPr marL="0" indent="0">
              <a:buNone/>
            </a:pPr>
            <a:r>
              <a:rPr lang="ru-RU" sz="4000" dirty="0" smtClean="0">
                <a:latin typeface="+mj-lt"/>
              </a:rPr>
              <a:t>в) </a:t>
            </a:r>
            <a:r>
              <a:rPr lang="en-US" sz="4000" dirty="0" smtClean="0">
                <a:latin typeface="+mj-lt"/>
              </a:rPr>
              <a:t>Halloween</a:t>
            </a:r>
            <a:endParaRPr lang="ru-RU" sz="4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7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98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138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ru-RU" sz="4800" dirty="0">
                <a:solidFill>
                  <a:schemeClr val="tx1"/>
                </a:solidFill>
              </a:rPr>
              <a:t>Основоположник на нашиот  јазик </a:t>
            </a:r>
            <a:r>
              <a:rPr lang="ru-RU" sz="4800" dirty="0" smtClean="0">
                <a:solidFill>
                  <a:schemeClr val="tx1"/>
                </a:solidFill>
              </a:rPr>
              <a:t>е:</a:t>
            </a:r>
            <a:endParaRPr lang="mk-MK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4424"/>
            <a:ext cx="7772400" cy="345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+mj-lt"/>
              </a:rPr>
              <a:t>а) Круме Кепески 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б) Блаже Конески </a:t>
            </a:r>
          </a:p>
          <a:p>
            <a:pPr marL="0" indent="0">
              <a:buNone/>
            </a:pPr>
            <a:r>
              <a:rPr lang="ru-RU" sz="4000" dirty="0">
                <a:latin typeface="+mj-lt"/>
              </a:rPr>
              <a:t>в) Крсте П.Мисирков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0584" y="6210300"/>
            <a:ext cx="457200" cy="457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8D6F1947-F493-4DCC-9C82-9C68964F7ED5}" type="slidenum">
              <a:rPr lang="mk-MK" sz="1800" smtClean="0"/>
              <a:t>8</a:t>
            </a:fld>
            <a:endParaRPr lang="mk-MK" sz="1800"/>
          </a:p>
        </p:txBody>
      </p:sp>
      <p:sp>
        <p:nvSpPr>
          <p:cNvPr id="8" name="Rounded Rectangle 7"/>
          <p:cNvSpPr/>
          <p:nvPr/>
        </p:nvSpPr>
        <p:spPr>
          <a:xfrm>
            <a:off x="539552" y="6229773"/>
            <a:ext cx="1584176" cy="39604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221809"/>
            <a:ext cx="15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прашање бр.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120688" y="6218264"/>
            <a:ext cx="457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 anchorCtr="1">
            <a:noAutofit/>
          </a:bodyPr>
          <a:lstStyle>
            <a:defPPr>
              <a:defRPr lang="mk-MK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800" dirty="0" smtClean="0"/>
              <a:t>1</a:t>
            </a:r>
            <a:endParaRPr lang="mk-MK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7281744" y="6237737"/>
            <a:ext cx="79208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724" y="6229773"/>
            <a:ext cx="86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mtClean="0">
                <a:solidFill>
                  <a:schemeClr val="bg1"/>
                </a:solidFill>
                <a:latin typeface="+mj-lt"/>
              </a:rPr>
              <a:t>поени</a:t>
            </a:r>
            <a:endParaRPr lang="mk-MK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4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</TotalTime>
  <Words>1169</Words>
  <Application>Microsoft Office PowerPoint</Application>
  <PresentationFormat>On-screen Show (4:3)</PresentationFormat>
  <Paragraphs>371</Paragraphs>
  <Slides>42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Cambria</vt:lpstr>
      <vt:lpstr>Franklin Gothic Book</vt:lpstr>
      <vt:lpstr>Perpetua</vt:lpstr>
      <vt:lpstr>Wingdings 2</vt:lpstr>
      <vt:lpstr>Equity</vt:lpstr>
      <vt:lpstr>КВИЗ НА ЗНАЕЊЕ</vt:lpstr>
      <vt:lpstr>Реакцијата меѓу антиген и антитело се нарекува:</vt:lpstr>
      <vt:lpstr>Кој ја вовел фашистичката диктатура во Германија?</vt:lpstr>
      <vt:lpstr>„Лепакот“ што ги држи атомите заедно се:</vt:lpstr>
      <vt:lpstr>Колку полови има магнетот?</vt:lpstr>
      <vt:lpstr>Кој композитор е „чудо од дете“?</vt:lpstr>
      <vt:lpstr>Кои се боите на француското знаме:</vt:lpstr>
      <vt:lpstr>Jesus Christ was born on:</vt:lpstr>
      <vt:lpstr>Основоположник на нашиот  јазик е:</vt:lpstr>
      <vt:lpstr>Во кои формативни елементи се наоѓа белковината хемоглобин?</vt:lpstr>
      <vt:lpstr>Повод за започнување на Првата Светска војна било:</vt:lpstr>
      <vt:lpstr>„Црното злато“  е смеса од:</vt:lpstr>
      <vt:lpstr>Електромагнет е:</vt:lpstr>
      <vt:lpstr>Кој од следниве инструменти е жичан:</vt:lpstr>
      <vt:lpstr>Кој од  следниве изрази е „Дојди на табла“:</vt:lpstr>
      <vt:lpstr>Која стилска фигура е употребена во следните стихови: Ерген шета ,ерген оди , Ерген оди сто години, На сто и десет се ожени...</vt:lpstr>
      <vt:lpstr>The British English word is:</vt:lpstr>
      <vt:lpstr>Приспојувањето на Југославија кон тројниот пакт било потпишано</vt:lpstr>
      <vt:lpstr>Неорганските соединенија што во својот состав задолжително содржат водород се:</vt:lpstr>
      <vt:lpstr>Единица мерка за енергија е:</vt:lpstr>
      <vt:lpstr>Единица мерка за енергија е:</vt:lpstr>
      <vt:lpstr>Колку снизилици (бемоли) има скалата F-dur:</vt:lpstr>
      <vt:lpstr>Придавката carnival е придавка од:</vt:lpstr>
      <vt:lpstr>Кога било донесено решение за користење на македонскиот јазик како службен :</vt:lpstr>
      <vt:lpstr>The “adverb of manner” is:</vt:lpstr>
      <vt:lpstr>Секое белодробно крило е покриено со обвивка наречена:</vt:lpstr>
      <vt:lpstr>Втората светска војна започнала на:</vt:lpstr>
      <vt:lpstr>Минералот „Корунд“ доколку содржи примеси од други јони може да биде:</vt:lpstr>
      <vt:lpstr>Ултразвук има фрекфенција:</vt:lpstr>
      <vt:lpstr>Како се свири на харфата:</vt:lpstr>
      <vt:lpstr>Која од речениците не е  во негација:</vt:lpstr>
      <vt:lpstr>Како се вика последната статија од книгата „ За македонцките работи“</vt:lpstr>
      <vt:lpstr>Which sentence is correct:</vt:lpstr>
      <vt:lpstr>Темниот пигмент кој ја обојува кожата се вика:</vt:lpstr>
      <vt:lpstr>Вооруженото востание во Македонија против фашистичкиот окупатор започнало</vt:lpstr>
      <vt:lpstr>Малтерот на ѕидовите се стврднува затоа што:</vt:lpstr>
      <vt:lpstr>Формула за сила е:</vt:lpstr>
      <vt:lpstr>Од колку клавиши се состои пијаното</vt:lpstr>
      <vt:lpstr>Која од речениците е во минато определено свршено време:</vt:lpstr>
      <vt:lpstr>Првиот македонски филм се вика:</vt:lpstr>
      <vt:lpstr> Which sentence is correct:</vt:lpstr>
      <vt:lpstr> КРАЈ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 НА ЗНАЕЊЕ</dc:title>
  <dc:creator>dimitrieski</dc:creator>
  <cp:lastModifiedBy>dimitrieski</cp:lastModifiedBy>
  <cp:revision>30</cp:revision>
  <dcterms:created xsi:type="dcterms:W3CDTF">2014-02-23T20:24:15Z</dcterms:created>
  <dcterms:modified xsi:type="dcterms:W3CDTF">2020-10-19T12:31:49Z</dcterms:modified>
</cp:coreProperties>
</file>