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0066"/>
    <a:srgbClr val="9999FF"/>
    <a:srgbClr val="FFFFFF"/>
    <a:srgbClr val="FF66FF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0F2A-009D-44C0-A544-E90C6A01C6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E303-A3E9-44DB-87F1-F7C40FE97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E303-A3E9-44DB-87F1-F7C40FE97C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5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3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04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4C8F4F-E2A1-4C6B-B5AD-2A68257C8CE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058342-9FDE-4405-9EEF-99035333F6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800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999FF"/>
          </a:solidFill>
        </p:spPr>
        <p:txBody>
          <a:bodyPr/>
          <a:lstStyle/>
          <a:p>
            <a:r>
              <a:rPr lang="mk-MK" sz="9600" b="1" i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Готвење</a:t>
            </a:r>
            <a:endParaRPr lang="en-US" sz="9600" b="1" i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424" y="4587497"/>
            <a:ext cx="9070848" cy="457201"/>
          </a:xfrm>
        </p:spPr>
        <p:txBody>
          <a:bodyPr>
            <a:noAutofit/>
          </a:bodyPr>
          <a:lstStyle/>
          <a:p>
            <a:r>
              <a:rPr lang="mk-MK" sz="28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</a:t>
            </a:r>
            <a:r>
              <a:rPr lang="mk-MK" sz="28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Повратни и неповратни промени </a:t>
            </a:r>
          </a:p>
          <a:p>
            <a:r>
              <a:rPr lang="mk-MK" sz="28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mk-MK" sz="28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 </a:t>
            </a:r>
            <a:r>
              <a:rPr lang="mk-MK" sz="28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– Готвење </a:t>
            </a:r>
            <a:endParaRPr lang="en-US" sz="2800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7169" y="1310897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FFF00"/>
                </a:solidFill>
              </a:rPr>
              <a:t>Природни науки 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</a:rPr>
              <a:t>за 6 одделение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648" y="836763"/>
            <a:ext cx="4129178" cy="1371600"/>
          </a:xfrm>
        </p:spPr>
        <p:txBody>
          <a:bodyPr>
            <a:normAutofit/>
          </a:bodyPr>
          <a:lstStyle/>
          <a:p>
            <a:pPr algn="r"/>
            <a:r>
              <a:rPr lang="mk-MK" sz="4000" b="1" dirty="0" smtClean="0">
                <a:solidFill>
                  <a:srgbClr val="7030A0"/>
                </a:solidFill>
              </a:rPr>
              <a:t>Цели на часот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13" y="910087"/>
            <a:ext cx="6049992" cy="518447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1900" b="1" dirty="0" err="1">
                <a:solidFill>
                  <a:srgbClr val="FF0000"/>
                </a:solidFill>
              </a:rPr>
              <a:t>Прави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разлика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помеѓу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повратни</a:t>
            </a:r>
            <a:r>
              <a:rPr lang="en-US" sz="1900" b="1" dirty="0">
                <a:solidFill>
                  <a:srgbClr val="FF0000"/>
                </a:solidFill>
              </a:rPr>
              <a:t> и </a:t>
            </a:r>
            <a:r>
              <a:rPr lang="en-US" sz="1900" b="1" dirty="0" err="1">
                <a:solidFill>
                  <a:srgbClr val="FF0000"/>
                </a:solidFill>
              </a:rPr>
              <a:t>неповратни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промени</a:t>
            </a:r>
            <a:r>
              <a:rPr lang="en-US" sz="1900" b="1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sz="1900" b="1" dirty="0" err="1">
                <a:solidFill>
                  <a:srgbClr val="FF0000"/>
                </a:solidFill>
              </a:rPr>
              <a:t>Дискутира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како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да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ги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преточи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идеите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во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форма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која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може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да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се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провери</a:t>
            </a:r>
            <a:r>
              <a:rPr lang="en-US" sz="1900" b="1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sz="1900" b="1" dirty="0" err="1">
                <a:solidFill>
                  <a:srgbClr val="FF0000"/>
                </a:solidFill>
              </a:rPr>
              <a:t>Прави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претпоставки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користејќи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научно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знаење</a:t>
            </a:r>
            <a:r>
              <a:rPr lang="en-US" sz="1900" b="1" dirty="0">
                <a:solidFill>
                  <a:srgbClr val="FF0000"/>
                </a:solidFill>
              </a:rPr>
              <a:t> и </a:t>
            </a:r>
            <a:r>
              <a:rPr lang="en-US" sz="1900" b="1" dirty="0" err="1">
                <a:solidFill>
                  <a:srgbClr val="FF0000"/>
                </a:solidFill>
              </a:rPr>
              <a:t>разбирање</a:t>
            </a:r>
            <a:r>
              <a:rPr lang="en-US" sz="1900" b="1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sz="1900" b="1" dirty="0" err="1">
                <a:solidFill>
                  <a:srgbClr val="FF0000"/>
                </a:solidFill>
              </a:rPr>
              <a:t>Прави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мноштво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релевантни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набљудувања</a:t>
            </a:r>
            <a:r>
              <a:rPr lang="en-US" sz="1900" b="1" dirty="0">
                <a:solidFill>
                  <a:srgbClr val="FF0000"/>
                </a:solidFill>
              </a:rPr>
              <a:t> и </a:t>
            </a:r>
            <a:r>
              <a:rPr lang="en-US" sz="1900" b="1" dirty="0" err="1">
                <a:solidFill>
                  <a:srgbClr val="FF0000"/>
                </a:solidFill>
              </a:rPr>
              <a:t>мерења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притоа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FF0000"/>
                </a:solidFill>
              </a:rPr>
              <a:t>правилно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</a:rPr>
              <a:t>користејќи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едноставен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прибор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endParaRPr lang="mk-MK" sz="1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mk-MK" sz="2800" b="1" dirty="0" smtClean="0">
                <a:solidFill>
                  <a:srgbClr val="002060"/>
                </a:solidFill>
              </a:rPr>
              <a:t>ПОИМИ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топлина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температура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готви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  <a:endParaRPr lang="mk-MK" sz="1900" b="1" dirty="0" smtClean="0">
              <a:solidFill>
                <a:srgbClr val="0070C0"/>
              </a:solidFill>
            </a:endParaRPr>
          </a:p>
          <a:p>
            <a:r>
              <a:rPr lang="en-US" sz="1900" b="1" dirty="0" err="1">
                <a:solidFill>
                  <a:srgbClr val="0070C0"/>
                </a:solidFill>
              </a:rPr>
              <a:t>се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  <a:r>
              <a:rPr lang="en-US" sz="1900" b="1" dirty="0" err="1">
                <a:solidFill>
                  <a:srgbClr val="0070C0"/>
                </a:solidFill>
              </a:rPr>
              <a:t>топи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се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  <a:r>
              <a:rPr lang="en-US" sz="1900" b="1" dirty="0" err="1">
                <a:solidFill>
                  <a:srgbClr val="0070C0"/>
                </a:solidFill>
              </a:rPr>
              <a:t>менува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mk-MK" sz="1900" b="1" dirty="0" smtClean="0">
                <a:solidFill>
                  <a:srgbClr val="0070C0"/>
                </a:solidFill>
              </a:rPr>
              <a:t>И</a:t>
            </a:r>
            <a:r>
              <a:rPr lang="en-US" sz="1900" b="1" dirty="0" err="1" smtClean="0">
                <a:solidFill>
                  <a:srgbClr val="0070C0"/>
                </a:solidFill>
              </a:rPr>
              <a:t>стражува</a:t>
            </a:r>
            <a:endParaRPr lang="mk-MK" sz="1900" b="1" dirty="0" smtClean="0">
              <a:solidFill>
                <a:srgbClr val="0070C0"/>
              </a:solidFill>
            </a:endParaRPr>
          </a:p>
          <a:p>
            <a:r>
              <a:rPr lang="en-US" sz="1900" b="1" dirty="0" err="1">
                <a:solidFill>
                  <a:srgbClr val="0070C0"/>
                </a:solidFill>
              </a:rPr>
              <a:t>набљудува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запишува</a:t>
            </a:r>
            <a:r>
              <a:rPr lang="en-US" sz="19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0070C0"/>
                </a:solidFill>
              </a:rPr>
              <a:t>заклучува</a:t>
            </a:r>
            <a:endParaRPr lang="en-US" sz="19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12" y="2428788"/>
            <a:ext cx="5831458" cy="39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721" y="642594"/>
            <a:ext cx="427870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mk-MK" sz="6000" b="1" dirty="0" smtClean="0">
                <a:solidFill>
                  <a:srgbClr val="00B0F0"/>
                </a:solidFill>
              </a:rPr>
              <a:t>Активност 1 </a:t>
            </a:r>
            <a:r>
              <a:rPr lang="mk-MK" b="1" dirty="0" smtClean="0">
                <a:solidFill>
                  <a:srgbClr val="00B0F0"/>
                </a:solidFill>
              </a:rPr>
              <a:t/>
            </a:r>
            <a:br>
              <a:rPr lang="mk-MK" b="1" dirty="0" smtClean="0">
                <a:solidFill>
                  <a:srgbClr val="00B0F0"/>
                </a:solidFill>
              </a:rPr>
            </a:br>
            <a:r>
              <a:rPr lang="en-US" b="1" u="sng" dirty="0" smtClean="0">
                <a:solidFill>
                  <a:srgbClr val="002060"/>
                </a:solidFill>
              </a:rPr>
              <a:t>~</a:t>
            </a:r>
            <a:r>
              <a:rPr lang="mk-MK" b="1" u="sng" dirty="0" smtClean="0">
                <a:solidFill>
                  <a:srgbClr val="002060"/>
                </a:solidFill>
              </a:rPr>
              <a:t>Дискусија</a:t>
            </a:r>
            <a:r>
              <a:rPr lang="en-US" b="1" u="sng" dirty="0" smtClean="0">
                <a:solidFill>
                  <a:srgbClr val="002060"/>
                </a:solidFill>
              </a:rPr>
              <a:t>~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0058" y="2674532"/>
            <a:ext cx="4008408" cy="3693830"/>
          </a:xfrm>
        </p:spPr>
        <p:txBody>
          <a:bodyPr>
            <a:normAutofit lnSpcReduction="10000"/>
          </a:bodyPr>
          <a:lstStyle/>
          <a:p>
            <a:r>
              <a:rPr lang="mk-MK" sz="2400" b="1" dirty="0" smtClean="0">
                <a:solidFill>
                  <a:srgbClr val="C00000"/>
                </a:solidFill>
              </a:rPr>
              <a:t>Кои промени се случуваат кога храната се готви?</a:t>
            </a:r>
          </a:p>
          <a:p>
            <a:r>
              <a:rPr lang="mk-MK" sz="2400" b="1" dirty="0" smtClean="0">
                <a:solidFill>
                  <a:srgbClr val="C00000"/>
                </a:solidFill>
              </a:rPr>
              <a:t> Што се случува со јајцето кога си правиш доручек – „јајца на око“ ? </a:t>
            </a:r>
          </a:p>
          <a:p>
            <a:r>
              <a:rPr lang="mk-MK" sz="2400" b="1" dirty="0" smtClean="0">
                <a:solidFill>
                  <a:srgbClr val="C00000"/>
                </a:solidFill>
              </a:rPr>
              <a:t>Што се случува кога ќе ставиш парче „ Милка“ во уста? </a:t>
            </a:r>
          </a:p>
          <a:p>
            <a:r>
              <a:rPr lang="mk-MK" sz="2400" b="1" dirty="0" smtClean="0">
                <a:solidFill>
                  <a:srgbClr val="C00000"/>
                </a:solidFill>
              </a:rPr>
              <a:t>Зошто е тоа така 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7" y="2740412"/>
            <a:ext cx="3657831" cy="2780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64" y="2674532"/>
            <a:ext cx="3363666" cy="28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86" y="2071951"/>
            <a:ext cx="6223899" cy="355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5773" y="2640086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 smtClean="0">
                <a:solidFill>
                  <a:srgbClr val="00B050"/>
                </a:solidFill>
              </a:rPr>
              <a:t>Сирова храна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9806" y="2770652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0070C0"/>
                </a:solidFill>
              </a:rPr>
              <a:t>Зготвена храна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175273"/>
            <a:ext cx="10058400" cy="1307786"/>
          </a:xfrm>
        </p:spPr>
        <p:txBody>
          <a:bodyPr>
            <a:noAutofit/>
          </a:bodyPr>
          <a:lstStyle/>
          <a:p>
            <a:pPr marL="182880" lvl="0" indent="-182880">
              <a:lnSpc>
                <a:spcPct val="100000"/>
              </a:lnSpc>
              <a:spcBef>
                <a:spcPts val="900"/>
              </a:spcBef>
            </a:pPr>
            <a:r>
              <a:rPr lang="mk-MK" sz="3600" b="1" dirty="0" smtClean="0">
                <a:solidFill>
                  <a:prstClr val="black"/>
                </a:solidFill>
              </a:rPr>
              <a:t/>
            </a:r>
            <a:br>
              <a:rPr lang="mk-MK" sz="3600" b="1" dirty="0" smtClean="0">
                <a:solidFill>
                  <a:prstClr val="black"/>
                </a:solidFill>
              </a:rPr>
            </a:br>
            <a:r>
              <a:rPr lang="mk-MK" sz="3600" b="1" dirty="0" smtClean="0">
                <a:solidFill>
                  <a:srgbClr val="0070C0"/>
                </a:solidFill>
              </a:rPr>
              <a:t>Активност 2 </a:t>
            </a:r>
            <a:br>
              <a:rPr lang="mk-MK" sz="3600" b="1" dirty="0" smtClean="0">
                <a:solidFill>
                  <a:srgbClr val="0070C0"/>
                </a:solidFill>
              </a:rPr>
            </a:br>
            <a:r>
              <a:rPr lang="mk-MK" sz="3600" b="1" dirty="0" smtClean="0">
                <a:solidFill>
                  <a:srgbClr val="0070C0"/>
                </a:solidFill>
              </a:rPr>
              <a:t>Кои се разликите помеѓу сирова и зготвена храна?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80846" y="1592839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>
                <a:solidFill>
                  <a:srgbClr val="C00000"/>
                </a:solidFill>
              </a:rPr>
              <a:t>Пополни го Веновиот дијаграм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6067" y="596586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mk-MK" b="1" dirty="0" smtClean="0">
                <a:solidFill>
                  <a:srgbClr val="FF3300"/>
                </a:solidFill>
              </a:rPr>
              <a:t>Активност 3 - Наставно ливче</a:t>
            </a:r>
            <a:endParaRPr lang="mk-MK" b="1" dirty="0">
              <a:solidFill>
                <a:srgbClr val="FF3300"/>
              </a:solidFill>
            </a:endParaRPr>
          </a:p>
        </p:txBody>
      </p:sp>
      <p:sp>
        <p:nvSpPr>
          <p:cNvPr id="5" name="Title 8"/>
          <p:cNvSpPr>
            <a:spLocks noGrp="1"/>
          </p:cNvSpPr>
          <p:nvPr>
            <p:ph idx="1"/>
          </p:nvPr>
        </p:nvSpPr>
        <p:spPr>
          <a:xfrm>
            <a:off x="1049547" y="1740810"/>
            <a:ext cx="10058400" cy="3931920"/>
          </a:xfrm>
        </p:spPr>
        <p:txBody>
          <a:bodyPr>
            <a:normAutofit fontScale="97500"/>
          </a:bodyPr>
          <a:lstStyle/>
          <a:p>
            <a:pPr marL="182880" lvl="0" indent="-182880">
              <a:lnSpc>
                <a:spcPct val="100000"/>
              </a:lnSpc>
              <a:spcBef>
                <a:spcPts val="900"/>
              </a:spcBef>
            </a:pPr>
            <a:r>
              <a:rPr lang="mk-MK" sz="2900" b="1" dirty="0">
                <a:solidFill>
                  <a:srgbClr val="7030A0"/>
                </a:solidFill>
              </a:rPr>
              <a:t>К</a:t>
            </a:r>
            <a:r>
              <a:rPr lang="en-US" sz="2900" b="1" dirty="0" err="1" smtClean="0">
                <a:solidFill>
                  <a:srgbClr val="7030A0"/>
                </a:solidFill>
              </a:rPr>
              <a:t>ако</a:t>
            </a:r>
            <a:r>
              <a:rPr lang="en-US" sz="2900" b="1" dirty="0" smtClean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различна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храна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се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менува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кога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се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готви</a:t>
            </a:r>
            <a:r>
              <a:rPr lang="en-US" sz="2900" b="1" dirty="0">
                <a:solidFill>
                  <a:srgbClr val="7030A0"/>
                </a:solidFill>
              </a:rPr>
              <a:t> (</a:t>
            </a:r>
            <a:r>
              <a:rPr lang="en-US" sz="2900" b="1" dirty="0" err="1">
                <a:solidFill>
                  <a:srgbClr val="7030A0"/>
                </a:solidFill>
              </a:rPr>
              <a:t>загрева</a:t>
            </a:r>
            <a:r>
              <a:rPr lang="en-US" sz="2900" b="1" dirty="0">
                <a:solidFill>
                  <a:srgbClr val="7030A0"/>
                </a:solidFill>
              </a:rPr>
              <a:t>) </a:t>
            </a:r>
            <a:r>
              <a:rPr lang="mk-MK" sz="2900" b="1" dirty="0" smtClean="0">
                <a:solidFill>
                  <a:srgbClr val="7030A0"/>
                </a:solidFill>
              </a:rPr>
              <a:t>?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</a:pPr>
            <a:r>
              <a:rPr lang="mk-MK" sz="2900" b="1" dirty="0" err="1">
                <a:solidFill>
                  <a:srgbClr val="7030A0"/>
                </a:solidFill>
              </a:rPr>
              <a:t>Д</a:t>
            </a:r>
            <a:r>
              <a:rPr lang="en-US" sz="2900" b="1" dirty="0" err="1" smtClean="0">
                <a:solidFill>
                  <a:srgbClr val="7030A0"/>
                </a:solidFill>
              </a:rPr>
              <a:t>али</a:t>
            </a:r>
            <a:r>
              <a:rPr lang="en-US" sz="2900" b="1" dirty="0" smtClean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процесот</a:t>
            </a:r>
            <a:r>
              <a:rPr lang="en-US" sz="2900" b="1" dirty="0">
                <a:solidFill>
                  <a:srgbClr val="7030A0"/>
                </a:solidFill>
              </a:rPr>
              <a:t> е </a:t>
            </a:r>
            <a:r>
              <a:rPr lang="en-US" sz="2900" b="1" dirty="0" err="1">
                <a:solidFill>
                  <a:srgbClr val="7030A0"/>
                </a:solidFill>
              </a:rPr>
              <a:t>повратен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или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</a:rPr>
              <a:t>неповратен</a:t>
            </a:r>
            <a:r>
              <a:rPr lang="mk-MK" sz="2900" b="1" dirty="0">
                <a:solidFill>
                  <a:srgbClr val="7030A0"/>
                </a:solidFill>
              </a:rPr>
              <a:t> </a:t>
            </a:r>
            <a:r>
              <a:rPr lang="mk-MK" sz="2900" b="1" dirty="0" smtClean="0">
                <a:solidFill>
                  <a:srgbClr val="7030A0"/>
                </a:solidFill>
              </a:rPr>
              <a:t>? 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36077"/>
              </p:ext>
            </p:extLst>
          </p:nvPr>
        </p:nvGraphicFramePr>
        <p:xfrm>
          <a:off x="1176067" y="2846718"/>
          <a:ext cx="8127999" cy="29790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09333"/>
                <a:gridCol w="2709333"/>
                <a:gridCol w="2709333"/>
              </a:tblGrid>
              <a:tr h="383141">
                <a:tc>
                  <a:txBody>
                    <a:bodyPr/>
                    <a:lstStyle/>
                    <a:p>
                      <a:r>
                        <a:rPr lang="mk-MK" dirty="0" smtClean="0"/>
                        <a:t>храна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повратен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неповратен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тестенини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јајца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,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компири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торта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моркови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леб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/</a:t>
                      </a:r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печено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лепче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prstClr val="black"/>
                          </a:solidFill>
                        </a:rPr>
                        <a:t>чоколада</a:t>
                      </a:r>
                      <a:endParaRPr lang="en-US" sz="18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8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16" y="710357"/>
            <a:ext cx="4994696" cy="5059466"/>
          </a:xfrm>
        </p:spPr>
        <p:txBody>
          <a:bodyPr>
            <a:normAutofit/>
          </a:bodyPr>
          <a:lstStyle/>
          <a:p>
            <a:pPr algn="ctr"/>
            <a:r>
              <a:rPr lang="mk-MK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Заклучок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en-US" b="1" dirty="0" err="1" smtClean="0">
                <a:solidFill>
                  <a:srgbClr val="C00000"/>
                </a:solidFill>
              </a:rPr>
              <a:t>процесот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на готвење прави промени на храната и честопати е неповратен.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12" y="710357"/>
            <a:ext cx="5574828" cy="51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53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80" y="39242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Домашна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работа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46031" y="1525151"/>
            <a:ext cx="4454105" cy="4677241"/>
          </a:xfrm>
        </p:spPr>
        <p:txBody>
          <a:bodyPr>
            <a:noAutofit/>
          </a:bodyPr>
          <a:lstStyle/>
          <a:p>
            <a:pPr lvl="0"/>
            <a:r>
              <a:rPr lang="mk-MK" sz="2000" b="1" dirty="0" smtClean="0">
                <a:solidFill>
                  <a:srgbClr val="C00000"/>
                </a:solidFill>
              </a:rPr>
              <a:t>И</a:t>
            </a:r>
            <a:r>
              <a:rPr lang="en-US" sz="2000" b="1" dirty="0" err="1" smtClean="0">
                <a:solidFill>
                  <a:srgbClr val="C00000"/>
                </a:solidFill>
              </a:rPr>
              <a:t>зберете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неко</a:t>
            </a:r>
            <a:r>
              <a:rPr lang="mk-MK" sz="2000" b="1" dirty="0">
                <a:solidFill>
                  <a:srgbClr val="C00000"/>
                </a:solidFill>
              </a:rPr>
              <a:t>и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намирниц</a:t>
            </a:r>
            <a:r>
              <a:rPr lang="mk-MK" sz="2000" b="1" dirty="0">
                <a:solidFill>
                  <a:srgbClr val="C00000"/>
                </a:solidFill>
              </a:rPr>
              <a:t>и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што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ќе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mk-MK" sz="2000" b="1" dirty="0">
                <a:solidFill>
                  <a:srgbClr val="C00000"/>
                </a:solidFill>
              </a:rPr>
              <a:t>ги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проверите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дома</a:t>
            </a:r>
            <a:r>
              <a:rPr lang="mk-MK" sz="2000" b="1" dirty="0" smtClean="0">
                <a:solidFill>
                  <a:srgbClr val="C00000"/>
                </a:solidFill>
              </a:rPr>
              <a:t>. </a:t>
            </a:r>
          </a:p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Следниот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час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донесете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еден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примерок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од</a:t>
            </a:r>
            <a:r>
              <a:rPr lang="en-US" sz="2000" b="1" dirty="0">
                <a:solidFill>
                  <a:srgbClr val="C00000"/>
                </a:solidFill>
              </a:rPr>
              <a:t> н</a:t>
            </a:r>
            <a:r>
              <a:rPr lang="mk-MK" sz="2000" b="1" dirty="0">
                <a:solidFill>
                  <a:srgbClr val="C00000"/>
                </a:solidFill>
              </a:rPr>
              <a:t>екоја </a:t>
            </a:r>
            <a:r>
              <a:rPr lang="mk-MK" sz="2000" b="1" dirty="0" smtClean="0">
                <a:solidFill>
                  <a:srgbClr val="C00000"/>
                </a:solidFill>
              </a:rPr>
              <a:t>намирница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што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ќе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биде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зготвен</a:t>
            </a:r>
            <a:r>
              <a:rPr lang="en-US" sz="2000" b="1" dirty="0">
                <a:solidFill>
                  <a:srgbClr val="C00000"/>
                </a:solidFill>
              </a:rPr>
              <a:t> и </a:t>
            </a:r>
            <a:r>
              <a:rPr lang="en-US" sz="2000" b="1" dirty="0" err="1">
                <a:solidFill>
                  <a:srgbClr val="C00000"/>
                </a:solidFill>
              </a:rPr>
              <a:t>еден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примерок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што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ќе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биде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свеж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mk-MK" sz="2000" b="1" dirty="0" smtClean="0">
                <a:solidFill>
                  <a:srgbClr val="C00000"/>
                </a:solidFill>
              </a:rPr>
              <a:t>Н</a:t>
            </a:r>
            <a:r>
              <a:rPr lang="en-US" sz="2000" b="1" dirty="0" err="1" smtClean="0">
                <a:solidFill>
                  <a:srgbClr val="C00000"/>
                </a:solidFill>
              </a:rPr>
              <a:t>аправ</a:t>
            </a:r>
            <a:r>
              <a:rPr lang="mk-MK" sz="2000" b="1" dirty="0" smtClean="0">
                <a:solidFill>
                  <a:srgbClr val="C00000"/>
                </a:solidFill>
              </a:rPr>
              <a:t>ете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забелешки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пред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да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ја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зготв</a:t>
            </a:r>
            <a:r>
              <a:rPr lang="mk-MK" sz="2000" b="1" dirty="0" smtClean="0">
                <a:solidFill>
                  <a:srgbClr val="C00000"/>
                </a:solidFill>
              </a:rPr>
              <a:t>ите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храната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• </a:t>
            </a:r>
            <a:r>
              <a:rPr lang="en-US" sz="2000" b="1" dirty="0" err="1">
                <a:solidFill>
                  <a:srgbClr val="C00000"/>
                </a:solidFill>
              </a:rPr>
              <a:t>Спроведете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го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експериментот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mk-MK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</a:rPr>
              <a:t>Запишете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забелешки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пред</a:t>
            </a:r>
            <a:r>
              <a:rPr lang="en-US" sz="2000" b="1" dirty="0">
                <a:solidFill>
                  <a:srgbClr val="C00000"/>
                </a:solidFill>
              </a:rPr>
              <a:t> и </a:t>
            </a:r>
            <a:r>
              <a:rPr lang="en-US" sz="2000" b="1" dirty="0" err="1">
                <a:solidFill>
                  <a:srgbClr val="C00000"/>
                </a:solidFill>
              </a:rPr>
              <a:t>по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готвењето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за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физичкиот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изглед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агрегатната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состојба</a:t>
            </a:r>
            <a:r>
              <a:rPr lang="en-US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цврста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en-US" sz="2000" b="1" dirty="0" err="1">
                <a:solidFill>
                  <a:srgbClr val="C00000"/>
                </a:solidFill>
              </a:rPr>
              <a:t>течна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en-US" sz="2000" b="1" dirty="0" err="1">
                <a:solidFill>
                  <a:srgbClr val="C00000"/>
                </a:solidFill>
              </a:rPr>
              <a:t>гасовита</a:t>
            </a:r>
            <a:r>
              <a:rPr lang="en-US" sz="2000" b="1" dirty="0">
                <a:solidFill>
                  <a:srgbClr val="C00000"/>
                </a:solidFill>
              </a:rPr>
              <a:t>), </a:t>
            </a:r>
            <a:r>
              <a:rPr lang="en-US" sz="2000" b="1" dirty="0" err="1">
                <a:solidFill>
                  <a:srgbClr val="C00000"/>
                </a:solidFill>
              </a:rPr>
              <a:t>бојата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масата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големината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обликот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59850"/>
              </p:ext>
            </p:extLst>
          </p:nvPr>
        </p:nvGraphicFramePr>
        <p:xfrm>
          <a:off x="5629216" y="1076131"/>
          <a:ext cx="5999192" cy="51262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37733"/>
                <a:gridCol w="848584"/>
                <a:gridCol w="1009291"/>
                <a:gridCol w="785003"/>
                <a:gridCol w="1155940"/>
                <a:gridCol w="862641"/>
              </a:tblGrid>
              <a:tr h="862503">
                <a:tc>
                  <a:txBody>
                    <a:bodyPr/>
                    <a:lstStyle/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Храна </a:t>
                      </a:r>
                    </a:p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( пред) готвење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изглед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600" dirty="0" smtClean="0">
                          <a:solidFill>
                            <a:srgbClr val="00B0F0"/>
                          </a:solidFill>
                        </a:rPr>
                        <a:t>Течно/</a:t>
                      </a:r>
                    </a:p>
                    <a:p>
                      <a:r>
                        <a:rPr lang="mk-MK" sz="1600" dirty="0" smtClean="0">
                          <a:solidFill>
                            <a:srgbClr val="00B0F0"/>
                          </a:solidFill>
                        </a:rPr>
                        <a:t>цврсто/</a:t>
                      </a:r>
                    </a:p>
                    <a:p>
                      <a:r>
                        <a:rPr lang="mk-MK" sz="1600" dirty="0" smtClean="0">
                          <a:solidFill>
                            <a:srgbClr val="00B0F0"/>
                          </a:solidFill>
                        </a:rPr>
                        <a:t>гасовито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боја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големина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dirty="0" smtClean="0">
                          <a:solidFill>
                            <a:srgbClr val="00B0F0"/>
                          </a:solidFill>
                        </a:rPr>
                        <a:t>облик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62503"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Храна </a:t>
                      </a:r>
                    </a:p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( пред) готвење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изглед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Течно/цврсто/гасовито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боја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големина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rgbClr val="FF0000"/>
                          </a:solidFill>
                        </a:rPr>
                        <a:t>облик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50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628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06828"/>
            <a:ext cx="10058400" cy="1371600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благодарам на вниманието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27739"/>
            <a:ext cx="10058400" cy="2373989"/>
          </a:xfrm>
        </p:spPr>
        <p:txBody>
          <a:bodyPr>
            <a:normAutofit/>
          </a:bodyPr>
          <a:lstStyle/>
          <a:p>
            <a:r>
              <a:rPr lang="mk-MK" sz="2800" b="1" dirty="0" smtClean="0">
                <a:solidFill>
                  <a:srgbClr val="7030A0"/>
                </a:solidFill>
              </a:rPr>
              <a:t>Биљана Илиева</a:t>
            </a:r>
          </a:p>
          <a:p>
            <a:r>
              <a:rPr lang="mk-MK" sz="2800" b="1" dirty="0" smtClean="0">
                <a:solidFill>
                  <a:srgbClr val="7030A0"/>
                </a:solidFill>
              </a:rPr>
              <a:t>Наставник по биологија</a:t>
            </a:r>
          </a:p>
          <a:p>
            <a:r>
              <a:rPr lang="mk-MK" sz="2800" b="1" dirty="0" smtClean="0">
                <a:solidFill>
                  <a:srgbClr val="7030A0"/>
                </a:solidFill>
              </a:rPr>
              <a:t>ООУ„Св.Климент Охридски“ с.Драчево</a:t>
            </a:r>
          </a:p>
          <a:p>
            <a:r>
              <a:rPr lang="mk-MK" sz="2800" b="1" dirty="0" smtClean="0">
                <a:solidFill>
                  <a:srgbClr val="7030A0"/>
                </a:solidFill>
              </a:rPr>
              <a:t>29.10.2020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1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136</TotalTime>
  <Words>280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Garamond</vt:lpstr>
      <vt:lpstr>Savon</vt:lpstr>
      <vt:lpstr>Готвење</vt:lpstr>
      <vt:lpstr>Цели на часот</vt:lpstr>
      <vt:lpstr>Активност 1  ~Дискусија~</vt:lpstr>
      <vt:lpstr> Активност 2  Кои се разликите помеѓу сирова и зготвена храна? </vt:lpstr>
      <vt:lpstr>PowerPoint Presentation</vt:lpstr>
      <vt:lpstr>Заклучок процесот на готвење прави промени на храната и честопати е неповратен. </vt:lpstr>
      <vt:lpstr>Домашна работа:  </vt:lpstr>
      <vt:lpstr>Ви благодарам на вниманието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Готвење</dc:title>
  <dc:creator>User</dc:creator>
  <cp:lastModifiedBy>Биљана Илиева</cp:lastModifiedBy>
  <cp:revision>13</cp:revision>
  <dcterms:created xsi:type="dcterms:W3CDTF">2020-10-26T10:10:11Z</dcterms:created>
  <dcterms:modified xsi:type="dcterms:W3CDTF">2020-10-30T00:01:33Z</dcterms:modified>
</cp:coreProperties>
</file>