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FFCCFF"/>
    <a:srgbClr val="99CCFF"/>
    <a:srgbClr val="66FFFF"/>
    <a:srgbClr val="D60093"/>
    <a:srgbClr val="CCFF66"/>
    <a:srgbClr val="99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AA91B-E510-4C7B-A9E9-0086864BD545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17FC-5F0F-4E51-9EFD-5CEC0FEEF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E606-7B4F-4C5B-AD50-173EC4E888C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D481-773D-4DD2-AFA7-9355426F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828"/>
            <a:ext cx="12192000" cy="8503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561" y="2047769"/>
            <a:ext cx="10378822" cy="110799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бр. 3 				</a:t>
            </a:r>
            <a:r>
              <a:rPr lang="mk-MK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Фотосинтеза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561" y="194553"/>
            <a:ext cx="10338890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Биологија			9 </a:t>
            </a:r>
            <a:r>
              <a:rPr lang="mk-M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одделение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562" y="1244272"/>
            <a:ext cx="10338890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mk-MK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БР.1.  ФОТОСИНТЕЗА И РАСТЕЊЕ НА РАСТЕНИЈАТА</a:t>
            </a:r>
            <a:r>
              <a:rPr lang="mk-MK" sz="3200" b="1" dirty="0">
                <a:solidFill>
                  <a:srgbClr val="FFFF00"/>
                </a:solidFill>
              </a:rPr>
              <a:t>     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"/>
          <a:stretch/>
        </p:blipFill>
        <p:spPr>
          <a:xfrm>
            <a:off x="3401034" y="107005"/>
            <a:ext cx="5103530" cy="654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095" y="769244"/>
            <a:ext cx="30544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Процесот преку кој растенијата со помош на сончевата светлина, вода, јаглерод диоксид </a:t>
            </a:r>
          </a:p>
          <a:p>
            <a:r>
              <a:rPr lang="mk-MK" sz="2800" b="1" dirty="0" smtClean="0">
                <a:solidFill>
                  <a:srgbClr val="FF0000"/>
                </a:solidFill>
              </a:rPr>
              <a:t>создаваат храна (шеќер – глукоза) во листот и ослободуваат и кислородсе нарекува  ФОТОСИНТЕЗА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258" y="1964629"/>
            <a:ext cx="31809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B0F0"/>
                </a:solidFill>
              </a:rPr>
              <a:t>Хлорофилот и сончевата </a:t>
            </a:r>
          </a:p>
          <a:p>
            <a:r>
              <a:rPr lang="mk-MK" sz="2800" b="1" dirty="0" smtClean="0">
                <a:solidFill>
                  <a:srgbClr val="00B0F0"/>
                </a:solidFill>
              </a:rPr>
              <a:t>светлина не се реактанти. </a:t>
            </a:r>
          </a:p>
          <a:p>
            <a:r>
              <a:rPr lang="mk-MK" sz="2800" b="1" dirty="0" smtClean="0">
                <a:solidFill>
                  <a:srgbClr val="00B0F0"/>
                </a:solidFill>
              </a:rPr>
              <a:t>Тие се само неопходни за </a:t>
            </a:r>
          </a:p>
          <a:p>
            <a:r>
              <a:rPr lang="mk-MK" sz="2800" b="1" dirty="0">
                <a:solidFill>
                  <a:srgbClr val="00B0F0"/>
                </a:solidFill>
              </a:rPr>
              <a:t>п</a:t>
            </a:r>
            <a:r>
              <a:rPr lang="mk-MK" sz="2800" b="1" dirty="0" smtClean="0">
                <a:solidFill>
                  <a:srgbClr val="00B0F0"/>
                </a:solidFill>
              </a:rPr>
              <a:t>роцесот да почне.</a:t>
            </a:r>
            <a:r>
              <a:rPr lang="mk-MK" sz="2800" b="1" dirty="0" smtClean="0"/>
              <a:t> 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rot="1445481">
            <a:off x="5188044" y="543322"/>
            <a:ext cx="278686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rgbClr val="FFFF00"/>
                </a:solidFill>
              </a:rPr>
              <a:t>ФОТОСИНТЕЗА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1" y="496108"/>
            <a:ext cx="3274113" cy="6073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727643" y="457199"/>
            <a:ext cx="634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0000"/>
                </a:solidFill>
              </a:rPr>
              <a:t>Како се исхрануваат растенијата 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733" y="1702339"/>
            <a:ext cx="7701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solidFill>
                  <a:srgbClr val="D60093"/>
                </a:solidFill>
              </a:rPr>
              <a:t>Сами си создаваат храна – шеќер, во листот. </a:t>
            </a:r>
          </a:p>
          <a:p>
            <a:r>
              <a:rPr lang="mk-MK" sz="2400" b="1" dirty="0" smtClean="0">
                <a:solidFill>
                  <a:srgbClr val="D60093"/>
                </a:solidFill>
              </a:rPr>
              <a:t>Затоа се наречени  произведувачи.  </a:t>
            </a:r>
          </a:p>
          <a:p>
            <a:r>
              <a:rPr lang="mk-MK" sz="2400" b="1" dirty="0" smtClean="0">
                <a:solidFill>
                  <a:srgbClr val="D60093"/>
                </a:solidFill>
              </a:rPr>
              <a:t>Од неоргански материи – вода и јаглерод диоксид</a:t>
            </a:r>
          </a:p>
          <a:p>
            <a:r>
              <a:rPr lang="mk-MK" sz="2400" b="1" dirty="0">
                <a:solidFill>
                  <a:srgbClr val="D60093"/>
                </a:solidFill>
              </a:rPr>
              <a:t>с</a:t>
            </a:r>
            <a:r>
              <a:rPr lang="mk-MK" sz="2400" b="1" dirty="0" smtClean="0">
                <a:solidFill>
                  <a:srgbClr val="D60093"/>
                </a:solidFill>
              </a:rPr>
              <a:t>оздаваат органска материја – шеќер глукоза (скроб) и</a:t>
            </a:r>
          </a:p>
          <a:p>
            <a:r>
              <a:rPr lang="mk-MK" sz="2400" b="1" dirty="0">
                <a:solidFill>
                  <a:srgbClr val="D60093"/>
                </a:solidFill>
              </a:rPr>
              <a:t>к</a:t>
            </a:r>
            <a:r>
              <a:rPr lang="mk-MK" sz="2400" b="1" dirty="0" smtClean="0">
                <a:solidFill>
                  <a:srgbClr val="D60093"/>
                </a:solidFill>
              </a:rPr>
              <a:t>ислород.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1733" y="4093429"/>
            <a:ext cx="81097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B050"/>
                </a:solidFill>
              </a:rPr>
              <a:t>ФОТОСИНТЕЗА  вршат сите зелени растенија кои содржат зелен пигмент  наречен ХЛОРОФИЛ.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Бидејќи продуцираат храна се нарекуваат ПРОДУЦЕНТИ или АФТОТРОФНИ ОРГАНИЗМИ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000" b="1" u="sng" dirty="0" smtClean="0">
                <a:solidFill>
                  <a:srgbClr val="7030A0"/>
                </a:solidFill>
              </a:rPr>
              <a:t>Состави ја текстуалната равенка за фотосинтеза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49" y="2120470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FF0000"/>
                </a:solidFill>
              </a:rPr>
              <a:t>Јаглерод диоксид  + вода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97939" y="2251793"/>
            <a:ext cx="2464341" cy="2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6332" y="2166636"/>
            <a:ext cx="283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002060"/>
                </a:solidFill>
              </a:rPr>
              <a:t>Глукоза + кислород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2605" y="1734114"/>
            <a:ext cx="255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00B050"/>
                </a:solidFill>
              </a:rPr>
              <a:t>Сончева светлина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4258" y="256762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00B050"/>
                </a:solidFill>
              </a:rPr>
              <a:t>хлорофил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7137" y="4097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4000" b="1" u="sng" dirty="0" smtClean="0">
                <a:solidFill>
                  <a:srgbClr val="D60093"/>
                </a:solidFill>
              </a:rPr>
              <a:t>Состави ја хемиската равенка за фотосинтеза</a:t>
            </a:r>
            <a:endParaRPr lang="en-US" sz="4000" b="1" u="sng" dirty="0">
              <a:solidFill>
                <a:srgbClr val="D6009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601" y="3266924"/>
            <a:ext cx="1722292" cy="55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5647" y="3243026"/>
            <a:ext cx="1722292" cy="55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2280" y="3266923"/>
            <a:ext cx="1722292" cy="55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3728" y="3243026"/>
            <a:ext cx="1722292" cy="55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37214" y="3311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/>
              <a:t>+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99873" y="33318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/>
              <a:t>+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99873" y="53475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/>
              <a:t>+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64318" y="54719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/>
              <a:t>+</a:t>
            </a:r>
            <a:endParaRPr lang="en-US" sz="2400" b="1" dirty="0"/>
          </a:p>
        </p:txBody>
      </p:sp>
      <p:sp>
        <p:nvSpPr>
          <p:cNvPr id="19" name="Right Arrow 18"/>
          <p:cNvSpPr/>
          <p:nvPr/>
        </p:nvSpPr>
        <p:spPr>
          <a:xfrm>
            <a:off x="4753542" y="5588373"/>
            <a:ext cx="2319630" cy="220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50340" y="3482187"/>
            <a:ext cx="2204938" cy="2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764" y="5408145"/>
            <a:ext cx="1722292" cy="550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75647" y="5410267"/>
            <a:ext cx="1722292" cy="550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80822" y="5397954"/>
            <a:ext cx="1722292" cy="550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99332" y="5397953"/>
            <a:ext cx="1722292" cy="550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899" y="3711440"/>
            <a:ext cx="6613187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mk-MK" b="1" dirty="0" smtClean="0">
                <a:solidFill>
                  <a:srgbClr val="D60093"/>
                </a:solidFill>
              </a:rPr>
              <a:t>Значење на фотосинтезата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14008" y="970841"/>
            <a:ext cx="3064213" cy="2120630"/>
          </a:xfrm>
          <a:prstGeom prst="wedgeRectCallout">
            <a:avLst>
              <a:gd name="adj1" fmla="val 48691"/>
              <a:gd name="adj2" fmla="val 803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00B050"/>
                </a:solidFill>
              </a:rPr>
              <a:t>Извор на храна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411180" y="970841"/>
            <a:ext cx="3064213" cy="2120630"/>
          </a:xfrm>
          <a:prstGeom prst="wedgeRectCallout">
            <a:avLst>
              <a:gd name="adj1" fmla="val -51309"/>
              <a:gd name="adj2" fmla="val 790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00B050"/>
                </a:solidFill>
              </a:rPr>
              <a:t>Извор на кислород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03385" y="260721"/>
            <a:ext cx="3064213" cy="2120630"/>
          </a:xfrm>
          <a:prstGeom prst="wedgeRectCallout">
            <a:avLst>
              <a:gd name="adj1" fmla="val -18928"/>
              <a:gd name="adj2" fmla="val 1106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00B050"/>
                </a:solidFill>
              </a:rPr>
              <a:t>Извор на енергија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</a:rPr>
              <a:t>Кои гасови се разменуваат во процесот фотосинтеза и дишење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7258" y="-1342949"/>
            <a:ext cx="4786009" cy="9909026"/>
          </a:xfrm>
        </p:spPr>
      </p:pic>
      <p:sp>
        <p:nvSpPr>
          <p:cNvPr id="5" name="TextBox 4"/>
          <p:cNvSpPr txBox="1"/>
          <p:nvPr/>
        </p:nvSpPr>
        <p:spPr>
          <a:xfrm>
            <a:off x="0" y="5997444"/>
            <a:ext cx="123934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FF0000"/>
                </a:solidFill>
              </a:rPr>
              <a:t>Дење, при фотосинтеза, растението ПРИМА ЈАГЛЕРОД ДИОКСИД , А ИСПУШТА КИСЛОРОД. </a:t>
            </a:r>
          </a:p>
          <a:p>
            <a:r>
              <a:rPr lang="mk-MK" sz="2400" b="1" dirty="0" smtClean="0">
                <a:solidFill>
                  <a:srgbClr val="FF0000"/>
                </a:solidFill>
              </a:rPr>
              <a:t>Кога дише, гасовите се спротивни – ПРИМА КИСЛОРОД, ИСПУШТА ЈАГЛЕРОД ДИОКСИД.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10936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D60093"/>
                </a:solidFill>
              </a:rPr>
              <a:t>Ноќе растенијата само дишат. Преку стомите на листот навлегува </a:t>
            </a:r>
            <a:r>
              <a:rPr lang="mk-MK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кислород, </a:t>
            </a:r>
            <a:r>
              <a:rPr lang="mk-MK" b="1" dirty="0" smtClean="0">
                <a:solidFill>
                  <a:srgbClr val="D60093"/>
                </a:solidFill>
              </a:rPr>
              <a:t>а излегува </a:t>
            </a:r>
            <a:r>
              <a:rPr lang="mk-MK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јаглерод  диоксид.</a:t>
            </a:r>
            <a:endParaRPr lang="en-US" b="1" u="sng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23" y="1539556"/>
            <a:ext cx="8410562" cy="5318444"/>
          </a:xfrm>
        </p:spPr>
      </p:pic>
    </p:spTree>
    <p:extLst>
      <p:ext uri="{BB962C8B-B14F-4D97-AF65-F5344CB8AC3E}">
        <p14:creationId xmlns:p14="http://schemas.microsoft.com/office/powerpoint/2010/main" val="37068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7030A0"/>
                </a:solidFill>
              </a:rPr>
              <a:t>Ви благодарам на вниманието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1931"/>
            <a:ext cx="10515600" cy="2561550"/>
          </a:xfrm>
        </p:spPr>
        <p:txBody>
          <a:bodyPr/>
          <a:lstStyle/>
          <a:p>
            <a:r>
              <a:rPr lang="mk-MK" b="1" dirty="0" smtClean="0">
                <a:solidFill>
                  <a:srgbClr val="00B050"/>
                </a:solidFill>
              </a:rPr>
              <a:t>Биљана Илиева </a:t>
            </a:r>
          </a:p>
          <a:p>
            <a:r>
              <a:rPr lang="mk-MK" b="1" dirty="0" smtClean="0">
                <a:solidFill>
                  <a:srgbClr val="00B050"/>
                </a:solidFill>
              </a:rPr>
              <a:t>Наставник по биологија </a:t>
            </a:r>
          </a:p>
          <a:p>
            <a:r>
              <a:rPr lang="mk-MK" b="1" dirty="0" smtClean="0">
                <a:solidFill>
                  <a:srgbClr val="00B050"/>
                </a:solidFill>
              </a:rPr>
              <a:t>ООУ„Св.Климент Охридски“ с.Драчево</a:t>
            </a:r>
          </a:p>
          <a:p>
            <a:r>
              <a:rPr lang="mk-MK" b="1" dirty="0" smtClean="0">
                <a:solidFill>
                  <a:srgbClr val="00B050"/>
                </a:solidFill>
              </a:rPr>
              <a:t>29.10.2020 г.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229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Состави ја текстуалната равенка за фотосинтеза</vt:lpstr>
      <vt:lpstr>Значење на фотосинтезата</vt:lpstr>
      <vt:lpstr>Кои гасови се разменуваат во процесот фотосинтеза и дишење </vt:lpstr>
      <vt:lpstr>Ноќе растенијата само дишат. Преку стомите на листот навлегува кислород, а излегува јаглерод  диоксид.</vt:lpstr>
      <vt:lpstr>Ви благодарам на вниманието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Биљана Илиева</cp:lastModifiedBy>
  <cp:revision>15</cp:revision>
  <dcterms:created xsi:type="dcterms:W3CDTF">2020-04-06T11:21:54Z</dcterms:created>
  <dcterms:modified xsi:type="dcterms:W3CDTF">2020-10-29T23:42:49Z</dcterms:modified>
</cp:coreProperties>
</file>