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6"/>
    <p:sldMasterId id="2147483728" r:id="rId7"/>
  </p:sldMasterIdLst>
  <p:notesMasterIdLst>
    <p:notesMasterId r:id="rId24"/>
  </p:notesMasterIdLst>
  <p:sldIdLst>
    <p:sldId id="600" r:id="rId8"/>
    <p:sldId id="501" r:id="rId9"/>
    <p:sldId id="586" r:id="rId10"/>
    <p:sldId id="587" r:id="rId11"/>
    <p:sldId id="588" r:id="rId12"/>
    <p:sldId id="596" r:id="rId13"/>
    <p:sldId id="589" r:id="rId14"/>
    <p:sldId id="590" r:id="rId15"/>
    <p:sldId id="598" r:id="rId16"/>
    <p:sldId id="591" r:id="rId17"/>
    <p:sldId id="597" r:id="rId18"/>
    <p:sldId id="592" r:id="rId19"/>
    <p:sldId id="599" r:id="rId20"/>
    <p:sldId id="593" r:id="rId21"/>
    <p:sldId id="595" r:id="rId22"/>
    <p:sldId id="594" r:id="rId23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864">
          <p15:clr>
            <a:srgbClr val="A4A3A4"/>
          </p15:clr>
        </p15:guide>
        <p15:guide id="3" orient="horz" pos="816">
          <p15:clr>
            <a:srgbClr val="A4A3A4"/>
          </p15:clr>
        </p15:guide>
        <p15:guide id="4" orient="horz" pos="3744">
          <p15:clr>
            <a:srgbClr val="A4A3A4"/>
          </p15:clr>
        </p15:guide>
        <p15:guide id="5" orient="horz" pos="258">
          <p15:clr>
            <a:srgbClr val="A4A3A4"/>
          </p15:clr>
        </p15:guide>
        <p15:guide id="6" pos="2880">
          <p15:clr>
            <a:srgbClr val="A4A3A4"/>
          </p15:clr>
        </p15:guide>
        <p15:guide id="7" pos="288">
          <p15:clr>
            <a:srgbClr val="A4A3A4"/>
          </p15:clr>
        </p15:guide>
        <p15:guide id="8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Bluck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B2E0"/>
    <a:srgbClr val="FFFF99"/>
    <a:srgbClr val="C2D6EF"/>
    <a:srgbClr val="B90202"/>
    <a:srgbClr val="4DA0D4"/>
    <a:srgbClr val="D00000"/>
    <a:srgbClr val="0071C5"/>
    <a:srgbClr val="38DCD6"/>
    <a:srgbClr val="2BBBE0"/>
    <a:srgbClr val="00E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2" autoAdjust="0"/>
    <p:restoredTop sz="91203" autoAdjust="0"/>
  </p:normalViewPr>
  <p:slideViewPr>
    <p:cSldViewPr snapToGrid="0" showGuides="1">
      <p:cViewPr varScale="1">
        <p:scale>
          <a:sx n="86" d="100"/>
          <a:sy n="86" d="100"/>
        </p:scale>
        <p:origin x="624" y="62"/>
      </p:cViewPr>
      <p:guideLst>
        <p:guide orient="horz" pos="2160"/>
        <p:guide orient="horz" pos="864"/>
        <p:guide orient="horz" pos="816"/>
        <p:guide orient="horz" pos="3744"/>
        <p:guide orient="horz" pos="258"/>
        <p:guide pos="2880"/>
        <p:guide pos="288"/>
        <p:guide pos="5472"/>
      </p:guideLst>
    </p:cSldViewPr>
  </p:slideViewPr>
  <p:outlineViewPr>
    <p:cViewPr>
      <p:scale>
        <a:sx n="33" d="100"/>
        <a:sy n="33" d="100"/>
      </p:scale>
      <p:origin x="0" y="15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1" d="100"/>
        <a:sy n="71" d="100"/>
      </p:scale>
      <p:origin x="0" y="-6402"/>
    </p:cViewPr>
  </p:sorterViewPr>
  <p:notesViewPr>
    <p:cSldViewPr snapToGrid="0">
      <p:cViewPr varScale="1">
        <p:scale>
          <a:sx n="51" d="100"/>
          <a:sy n="51" d="100"/>
        </p:scale>
        <p:origin x="2928" y="78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3" tIns="49521" rIns="99043" bIns="4952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3" tIns="49521" rIns="99043" bIns="49521" rtlCol="0"/>
          <a:lstStyle>
            <a:lvl1pPr algn="r">
              <a:defRPr sz="1300"/>
            </a:lvl1pPr>
          </a:lstStyle>
          <a:p>
            <a:fld id="{3D41FB95-A9B9-4B18-9622-01AF6211B2AD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3" tIns="49521" rIns="99043" bIns="4952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9043" tIns="49521" rIns="99043" bIns="4952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1731"/>
          </a:xfrm>
          <a:prstGeom prst="rect">
            <a:avLst/>
          </a:prstGeom>
        </p:spPr>
        <p:txBody>
          <a:bodyPr vert="horz" lIns="99043" tIns="49521" rIns="99043" bIns="4952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1731"/>
          </a:xfrm>
          <a:prstGeom prst="rect">
            <a:avLst/>
          </a:prstGeom>
        </p:spPr>
        <p:txBody>
          <a:bodyPr vert="horz" lIns="99043" tIns="49521" rIns="99043" bIns="49521" rtlCol="0" anchor="b"/>
          <a:lstStyle>
            <a:lvl1pPr algn="r">
              <a:defRPr sz="1300"/>
            </a:lvl1pPr>
          </a:lstStyle>
          <a:p>
            <a:fld id="{B1D41364-15E5-4D19-9F44-7E52E8E6B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4021446" y="9721271"/>
            <a:ext cx="3073008" cy="50810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7488" tIns="50694" rIns="97488" bIns="50694" anchor="b" anchorCtr="0" compatLnSpc="1"/>
          <a:lstStyle/>
          <a:p>
            <a:pPr algn="r">
              <a:tabLst>
                <a:tab pos="0" algn="l"/>
                <a:tab pos="486269" algn="l"/>
                <a:tab pos="972929" algn="l"/>
                <a:tab pos="1459590" algn="l"/>
                <a:tab pos="1946250" algn="l"/>
                <a:tab pos="2432911" algn="l"/>
                <a:tab pos="2919571" algn="l"/>
                <a:tab pos="3406231" algn="l"/>
                <a:tab pos="3892891" algn="l"/>
                <a:tab pos="4379550" algn="l"/>
                <a:tab pos="4866211" algn="l"/>
                <a:tab pos="5352870" algn="l"/>
                <a:tab pos="5839531" algn="l"/>
                <a:tab pos="6326191" algn="l"/>
                <a:tab pos="6812851" algn="l"/>
                <a:tab pos="7299511" algn="l"/>
                <a:tab pos="7786172" algn="l"/>
                <a:tab pos="8272832" algn="l"/>
                <a:tab pos="8759491" algn="l"/>
                <a:tab pos="9246152" algn="l"/>
                <a:tab pos="9732812" algn="l"/>
              </a:tabLst>
            </a:pPr>
            <a:fld id="{648869C9-F639-4278-BC92-3DF2A40AC7BA}" type="slidenum">
              <a:rPr>
                <a:solidFill>
                  <a:prstClr val="black"/>
                </a:solidFill>
              </a:rPr>
              <a:pPr algn="r">
                <a:tabLst>
                  <a:tab pos="0" algn="l"/>
                  <a:tab pos="486269" algn="l"/>
                  <a:tab pos="972929" algn="l"/>
                  <a:tab pos="1459590" algn="l"/>
                  <a:tab pos="1946250" algn="l"/>
                  <a:tab pos="2432911" algn="l"/>
                  <a:tab pos="2919571" algn="l"/>
                  <a:tab pos="3406231" algn="l"/>
                  <a:tab pos="3892891" algn="l"/>
                  <a:tab pos="4379550" algn="l"/>
                  <a:tab pos="4866211" algn="l"/>
                  <a:tab pos="5352870" algn="l"/>
                  <a:tab pos="5839531" algn="l"/>
                  <a:tab pos="6326191" algn="l"/>
                  <a:tab pos="6812851" algn="l"/>
                  <a:tab pos="7299511" algn="l"/>
                  <a:tab pos="7786172" algn="l"/>
                  <a:tab pos="8272832" algn="l"/>
                  <a:tab pos="8759491" algn="l"/>
                  <a:tab pos="9246152" algn="l"/>
                  <a:tab pos="9732812" algn="l"/>
                </a:tabLst>
              </a:pPr>
              <a:t>2</a:t>
            </a:fld>
            <a:endParaRPr lang="fr-FR" sz="1300">
              <a:solidFill>
                <a:srgbClr val="000000"/>
              </a:solidFill>
              <a:latin typeface="Arial" pitchFamily="18"/>
              <a:ea typeface="ヒラギノ角ゴ ProN W3" pitchFamily="2"/>
              <a:cs typeface="ヒラギノ角ゴ ProN W3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709558" y="4861038"/>
            <a:ext cx="5674594" cy="284675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GB" kern="1200"/>
          </a:p>
        </p:txBody>
      </p:sp>
    </p:spTree>
    <p:extLst>
      <p:ext uri="{BB962C8B-B14F-4D97-AF65-F5344CB8AC3E}">
        <p14:creationId xmlns:p14="http://schemas.microsoft.com/office/powerpoint/2010/main" val="230391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41364-15E5-4D19-9F44-7E52E8E6B66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0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29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44" y="5481400"/>
            <a:ext cx="1586433" cy="6392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Placeholder 6"/>
          <p:cNvSpPr txBox="1">
            <a:spLocks noGrp="1"/>
          </p:cNvSpPr>
          <p:nvPr>
            <p:ph type="title"/>
          </p:nvPr>
        </p:nvSpPr>
        <p:spPr>
          <a:xfrm>
            <a:off x="456839" y="272520"/>
            <a:ext cx="8226360" cy="1141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GB"/>
          </a:p>
        </p:txBody>
      </p:sp>
      <p:sp>
        <p:nvSpPr>
          <p:cNvPr id="8" name="Text Placeholder 7"/>
          <p:cNvSpPr txBox="1">
            <a:spLocks noGrp="1"/>
          </p:cNvSpPr>
          <p:nvPr>
            <p:ph type="body" idx="1"/>
          </p:nvPr>
        </p:nvSpPr>
        <p:spPr>
          <a:xfrm>
            <a:off x="456839" y="1604880"/>
            <a:ext cx="8226360" cy="45234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5519054"/>
            <a:ext cx="977220" cy="667140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 userDrawn="1"/>
        </p:nvSpPr>
        <p:spPr bwMode="auto">
          <a:xfrm>
            <a:off x="767443" y="5481400"/>
            <a:ext cx="4065814" cy="92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en-GB" sz="9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Scientix has received funding from the European Union’s H2020 research and innovation programme – project Scientix 3 (Grant agreement N. 730009), coordinated by European </a:t>
            </a:r>
            <a:r>
              <a:rPr lang="en-GB" sz="900" dirty="0" err="1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Schoolnet</a:t>
            </a:r>
            <a:r>
              <a:rPr lang="en-GB" sz="9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(EUN). The content of the presentation is the sole responsibility of the presenter and it does not represent the opinion of the European Commission (EC)</a:t>
            </a:r>
            <a:r>
              <a:rPr lang="en-GB" sz="900" baseline="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nor European </a:t>
            </a:r>
            <a:r>
              <a:rPr lang="en-GB" sz="900" baseline="0" dirty="0" err="1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Schoolnet</a:t>
            </a:r>
            <a:r>
              <a:rPr lang="en-GB" sz="900" baseline="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(EUN) </a:t>
            </a:r>
            <a:r>
              <a:rPr lang="en-GB" sz="9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and neither the EC nor EUN are responsible for any use that might be made of information contained.</a:t>
            </a:r>
            <a:endParaRPr lang="en-IE" sz="1100" dirty="0">
              <a:solidFill>
                <a:srgbClr val="80808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492" y="1076049"/>
            <a:ext cx="3179707" cy="166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6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0" marR="0" indent="0" algn="ctr" rtl="0" hangingPunct="0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en-GB" sz="4400" b="0" i="0" u="none" strike="noStrike" baseline="0">
          <a:ln>
            <a:noFill/>
          </a:ln>
          <a:solidFill>
            <a:srgbClr val="000000"/>
          </a:solidFill>
          <a:latin typeface="Calibri" pitchFamily="34"/>
          <a:ea typeface="SimSun" pitchFamily="2"/>
        </a:defRPr>
      </a:lvl1pPr>
    </p:titleStyle>
    <p:bodyStyle>
      <a:lvl1pPr marL="342720" marR="0" indent="-342720" algn="l" rtl="0" hangingPunct="0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en-GB" sz="3200" b="0" i="0" u="none" strike="noStrike" baseline="0">
          <a:ln>
            <a:noFill/>
          </a:ln>
          <a:solidFill>
            <a:srgbClr val="000000"/>
          </a:solidFill>
          <a:latin typeface="Calibri" pitchFamily="34"/>
          <a:ea typeface="SimSun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85440" y="380880"/>
            <a:ext cx="7767720" cy="1595880"/>
          </a:xfrm>
          <a:prstGeom prst="rect">
            <a:avLst/>
          </a:prstGeom>
          <a:noFill/>
          <a:ln>
            <a:noFill/>
          </a:ln>
        </p:spPr>
        <p:txBody>
          <a:bodyPr vert="horz" lIns="50760" tIns="50760" rIns="90000" bIns="5076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85440" y="1981080"/>
            <a:ext cx="7767720" cy="4872600"/>
          </a:xfrm>
          <a:prstGeom prst="rect">
            <a:avLst/>
          </a:prstGeom>
          <a:noFill/>
          <a:ln>
            <a:noFill/>
          </a:ln>
        </p:spPr>
        <p:txBody>
          <a:bodyPr vert="horz" lIns="50760" tIns="50760" rIns="90000" bIns="50760" anchor="t" anchorCtr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GB" sz="32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GB" sz="32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en-GB" sz="28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GB" sz="24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reeform 5"/>
          <p:cNvSpPr/>
          <p:nvPr/>
        </p:nvSpPr>
        <p:spPr>
          <a:xfrm>
            <a:off x="3563820" y="6026000"/>
            <a:ext cx="4824360" cy="43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algn="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1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&lt;&lt;Presentation title&gt;&gt;| </a:t>
            </a:r>
            <a:r>
              <a:rPr lang="en-GB" sz="11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&lt;&lt;Speaker name&gt;&gt;</a:t>
            </a:r>
            <a:endParaRPr lang="en-US" sz="1100" dirty="0">
              <a:solidFill>
                <a:srgbClr val="5096D0"/>
              </a:solidFill>
              <a:latin typeface="Times New Roman" pitchFamily="18"/>
              <a:ea typeface="ヒラギノ角ゴ ProN W3" pitchFamily="2"/>
              <a:cs typeface="ヒラギノ角ゴ ProN W3" pitchFamily="2"/>
            </a:endParaRPr>
          </a:p>
          <a:p>
            <a:pPr algn="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1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&lt;&lt;Date&gt;&gt; </a:t>
            </a:r>
            <a:r>
              <a:rPr lang="en-US" sz="1100" dirty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| </a:t>
            </a:r>
            <a:r>
              <a:rPr lang="en-US" sz="11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&lt;&lt;City&gt;&gt;</a:t>
            </a:r>
          </a:p>
          <a:p>
            <a:pPr algn="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1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&lt;&lt;Name of event&gt;&gt;</a:t>
            </a:r>
            <a:endParaRPr lang="en-US" sz="1100" dirty="0">
              <a:solidFill>
                <a:srgbClr val="5096D0"/>
              </a:solidFill>
              <a:latin typeface="Times New Roman" pitchFamily="18"/>
              <a:ea typeface="ヒラギノ角ゴ ProN W3" pitchFamily="2"/>
              <a:cs typeface="ヒラギノ角ゴ ProN W3" pitchFamily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884900" y="6542040"/>
            <a:ext cx="503280" cy="28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algn="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501BAFDD-8BED-4A7E-8A1F-C3EA4DA7459F}" type="slidenum">
              <a:rPr sz="1200">
                <a:solidFill>
                  <a:srgbClr val="4DA0D4"/>
                </a:solidFill>
              </a:rPr>
              <a:pPr algn="r"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‹#›</a:t>
            </a:fld>
            <a:endParaRPr lang="en-US" sz="1100" dirty="0">
              <a:solidFill>
                <a:srgbClr val="4DA0D4"/>
              </a:solidFill>
              <a:latin typeface="Arial" pitchFamily="18"/>
              <a:ea typeface="ヒラギノ角ゴ ProN W3" pitchFamily="2"/>
              <a:cs typeface="ヒラギノ角ゴ ProN W3" pitchFamily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5605" y="162181"/>
            <a:ext cx="1152360" cy="433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/>
          <p:cNvGrpSpPr/>
          <p:nvPr userDrawn="1"/>
        </p:nvGrpSpPr>
        <p:grpSpPr>
          <a:xfrm>
            <a:off x="297242" y="6009136"/>
            <a:ext cx="1976059" cy="508320"/>
            <a:chOff x="297242" y="6009136"/>
            <a:chExt cx="1976059" cy="508320"/>
          </a:xfrm>
        </p:grpSpPr>
        <p:sp>
          <p:nvSpPr>
            <p:cNvPr id="17" name="Rectangle 16"/>
            <p:cNvSpPr/>
            <p:nvPr userDrawn="1"/>
          </p:nvSpPr>
          <p:spPr>
            <a:xfrm>
              <a:off x="1191732" y="6013456"/>
              <a:ext cx="1081568" cy="504000"/>
            </a:xfrm>
            <a:prstGeom prst="rect">
              <a:avLst/>
            </a:prstGeom>
            <a:solidFill>
              <a:srgbClr val="C2D6EF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833" y="6009136"/>
              <a:ext cx="1043468" cy="4552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42" y="6013457"/>
              <a:ext cx="714575" cy="487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8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0" marR="0" indent="0" algn="l" rtl="0" hangingPunct="0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en-GB" sz="3600" b="0" i="0" u="none" strike="noStrike" kern="1200" baseline="0">
          <a:ln>
            <a:noFill/>
          </a:ln>
          <a:solidFill>
            <a:srgbClr val="011D33"/>
          </a:solidFill>
          <a:latin typeface="Arial Bold" pitchFamily="18"/>
        </a:defRPr>
      </a:lvl1pPr>
    </p:titleStyle>
    <p:bodyStyle>
      <a:lvl1pPr marL="342720" marR="0" indent="-342720" algn="l" rtl="0" hangingPunct="0">
        <a:lnSpc>
          <a:spcPct val="100000"/>
        </a:lnSpc>
        <a:spcBef>
          <a:spcPts val="697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en-GB" sz="3200" b="0" i="0" u="none" strike="noStrike" kern="1200" baseline="0">
          <a:ln>
            <a:noFill/>
          </a:ln>
          <a:solidFill>
            <a:srgbClr val="646464"/>
          </a:solidFill>
          <a:latin typeface="Arial" pitchFamily="18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thinglink.com/scene/70832403695376793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pI5ZoJGs_2c00OIPSuIsF8AwBPoTKCoh/view?usp=sharin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oit.com/" TargetMode="External"/><Relationship Id="rId2" Type="http://schemas.openxmlformats.org/officeDocument/2006/relationships/hyperlink" Target="https://www.smore.com/avun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www.readwritethink.org/files/resources/interactives/crossword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orage.eun.org/resources/upload/142/20170728_113620190_142_te@ch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rresistible-project.eu/data_storage/resources/IRRESISTIBLE_Web20_App_Guide_2014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edu.glogster.com/glog/plakat-zaedukonferencija/28l5jcmn4m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blaze_nikoloski/tco56no3ajcz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0731" y="2908476"/>
            <a:ext cx="7190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„Користење </a:t>
            </a:r>
            <a:r>
              <a:rPr lang="ru-RU" sz="3600" b="1" dirty="0">
                <a:solidFill>
                  <a:srgbClr val="0070C0"/>
                </a:solidFill>
              </a:rPr>
              <a:t>на Web 2.0  алатки во наставата по биологија“ </a:t>
            </a:r>
          </a:p>
        </p:txBody>
      </p:sp>
    </p:spTree>
    <p:extLst>
      <p:ext uri="{BB962C8B-B14F-4D97-AF65-F5344CB8AC3E}">
        <p14:creationId xmlns:p14="http://schemas.microsoft.com/office/powerpoint/2010/main" val="13123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9856" y="544677"/>
            <a:ext cx="3071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mk-MK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латки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k-MK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слики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238" y="1357749"/>
            <a:ext cx="845071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Thinglink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мултимедијална алатка. Тоа е панел (слика)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кој можете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додавате врски, </a:t>
            </a:r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видеа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преку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tub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текст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или нова фотографија.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Како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што вели името, тоа е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серија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 линкови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заедничка врска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е основната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слика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 која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се поставени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линковите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u="sng" dirty="0">
                <a:hlinkClick r:id="rId2"/>
              </a:rPr>
              <a:t>https://www.thinglink.com/scene/708324036953767937</a:t>
            </a:r>
            <a:endParaRPr lang="en-US" sz="2400" dirty="0"/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808" y="4034971"/>
            <a:ext cx="3691572" cy="2358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578" y="230060"/>
            <a:ext cx="2526993" cy="112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7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7" y="602589"/>
            <a:ext cx="8211845" cy="51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8758" y="428562"/>
            <a:ext cx="6399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mk-MK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латки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k-MK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графичко организирање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5024" y="1855856"/>
            <a:ext cx="8668976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Mup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претставува алатка за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 line </a:t>
            </a:r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изработка </a:t>
            </a:r>
          </a:p>
          <a:p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 умнствени мапи.</a:t>
            </a:r>
          </a:p>
          <a:p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Тоа е интерактивна алатка која дозволува додавање</a:t>
            </a:r>
          </a:p>
          <a:p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белешки, документи, фотографии, обработка на текст.</a:t>
            </a:r>
          </a:p>
          <a:p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Може да се пишува со МКД поддршка. </a:t>
            </a:r>
          </a:p>
          <a:p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Линкот може да се споделува, но изработената мапа</a:t>
            </a:r>
          </a:p>
          <a:p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не може да се симнува (данлодира)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hlinkClick r:id="rId2"/>
              </a:rPr>
              <a:t>https://drive.google.com/file/d/1pI5ZoJGs_2c00OIPSuIsF8AwBPoTKCoh/view?usp=sharing</a:t>
            </a:r>
            <a:endParaRPr lang="en-US" dirty="0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3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0" y="577049"/>
            <a:ext cx="8247355" cy="539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5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448" y="317687"/>
            <a:ext cx="7895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 испробани алатки во наставата по биологија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3378" y="4688114"/>
            <a:ext cx="680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 smtClean="0">
              <a:hlinkClick r:id="rId2"/>
            </a:endParaRPr>
          </a:p>
          <a:p>
            <a:endParaRPr lang="en-US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200" y="1437813"/>
            <a:ext cx="9107943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SMORE -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алатка за изработка на интерактивни постери</a:t>
            </a:r>
          </a:p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https://www.smore.com/avuny</a:t>
            </a:r>
            <a:endParaRPr lang="mk-MK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Lino</a:t>
            </a:r>
            <a:r>
              <a:rPr lang="mk-MK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личи на пано или плутена табла каде може да</a:t>
            </a:r>
          </a:p>
          <a:p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се закачуваат ливчиња и фотографии.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www.linoit.com</a:t>
            </a:r>
            <a:endParaRPr lang="mk-MK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k-MK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Крстозбор – </a:t>
            </a:r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единствен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недостаток </a:t>
            </a:r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крстозборот е дека не </a:t>
            </a:r>
          </a:p>
          <a:p>
            <a:r>
              <a:rPr lang="mk-MK" sz="24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оже да </a:t>
            </a:r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се пишува со МКД поддршка.</a:t>
            </a:r>
          </a:p>
          <a:p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www.readwritethink.org/files/resources/interactives</a:t>
            </a:r>
            <a:endParaRPr lang="mk-MK" sz="2400" u="sng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crossword/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k-MK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4" y="4858064"/>
            <a:ext cx="5738357" cy="861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28" y="4420449"/>
            <a:ext cx="2772229" cy="152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2" y="202935"/>
            <a:ext cx="9144000" cy="54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2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085" y="885372"/>
            <a:ext cx="7909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k-MK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 благодарам за вниманието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3794" y="2124336"/>
            <a:ext cx="59347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k-MK" altLang="en-US" sz="2400" b="1" dirty="0">
                <a:solidFill>
                  <a:srgbClr val="002060"/>
                </a:solidFill>
              </a:rPr>
              <a:t>Биљана Илиева</a:t>
            </a:r>
          </a:p>
          <a:p>
            <a:pPr algn="ctr"/>
            <a:r>
              <a:rPr lang="en-US" altLang="en-US" sz="2400" b="1" dirty="0" err="1">
                <a:solidFill>
                  <a:srgbClr val="002060"/>
                </a:solidFill>
              </a:rPr>
              <a:t>Scientix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mk-MK" altLang="en-US" sz="2400" b="1" dirty="0">
                <a:solidFill>
                  <a:srgbClr val="002060"/>
                </a:solidFill>
              </a:rPr>
              <a:t> амбасадор</a:t>
            </a:r>
          </a:p>
          <a:p>
            <a:pPr algn="ctr"/>
            <a:r>
              <a:rPr lang="mk-MK" altLang="en-US" sz="2400" b="1" dirty="0">
                <a:solidFill>
                  <a:srgbClr val="002060"/>
                </a:solidFill>
              </a:rPr>
              <a:t>Наставник по биологија и природни науки</a:t>
            </a:r>
          </a:p>
          <a:p>
            <a:pPr algn="ctr"/>
            <a:r>
              <a:rPr lang="mk-MK" altLang="en-US" sz="2400" b="1" dirty="0">
                <a:solidFill>
                  <a:srgbClr val="002060"/>
                </a:solidFill>
              </a:rPr>
              <a:t>во ООУ„Св.Климент Охридски“ с. Драчево 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9872" y="4660889"/>
            <a:ext cx="5959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e</a:t>
            </a:r>
            <a:r>
              <a:rPr lang="en-US" sz="3600" i="1" dirty="0" smtClean="0"/>
              <a:t> mail: bibibiopet@gmail.com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6454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4680000" y="55440"/>
            <a:ext cx="4500360" cy="70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spcBef>
                <a:spcPts val="448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BE" sz="4000" b="1" dirty="0">
                <a:solidFill>
                  <a:srgbClr val="0177C1"/>
                </a:solidFill>
                <a:latin typeface="Arial" pitchFamily="18"/>
                <a:ea typeface="ヒラギノ角ゴ ProN W3" pitchFamily="2"/>
                <a:cs typeface="ヒラギノ角ゴ ProN W3" pitchFamily="2"/>
              </a:rPr>
              <a:t>http://scientix.eu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973086" y="510378"/>
            <a:ext cx="2706914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Microsoft Sans Serif" panose="020B0604020202020204" pitchFamily="34" charset="0"/>
              </a:rPr>
              <a:t>Web 2.0</a:t>
            </a:r>
          </a:p>
        </p:txBody>
      </p:sp>
      <p:sp>
        <p:nvSpPr>
          <p:cNvPr id="6" name="Rectangle 5"/>
          <p:cNvSpPr/>
          <p:nvPr/>
        </p:nvSpPr>
        <p:spPr>
          <a:xfrm>
            <a:off x="452436" y="1497013"/>
            <a:ext cx="8220076" cy="5244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35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Web 2.0</a:t>
            </a:r>
            <a:r>
              <a:rPr lang="mk-MK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се социјални алатки од следната генерација на користење на интернетот и истите овозможуваат:</a:t>
            </a:r>
          </a:p>
          <a:p>
            <a:pPr marL="457200" indent="-457200">
              <a:lnSpc>
                <a:spcPct val="80000"/>
              </a:lnSpc>
              <a:spcBef>
                <a:spcPts val="350"/>
              </a:spcBef>
              <a:buClr>
                <a:srgbClr val="C300E6"/>
              </a:buClr>
              <a:buFont typeface="Wingdings" panose="05000000000000000000" pitchFamily="2" charset="2"/>
              <a:buChar char="Ø"/>
            </a:pPr>
            <a:r>
              <a:rPr lang="mk-MK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корисникот да создаде и објави најразлични содржини;</a:t>
            </a:r>
          </a:p>
          <a:p>
            <a:pPr marL="457200" indent="-457200">
              <a:lnSpc>
                <a:spcPct val="80000"/>
              </a:lnSpc>
              <a:spcBef>
                <a:spcPts val="350"/>
              </a:spcBef>
              <a:buClr>
                <a:srgbClr val="C300E6"/>
              </a:buClr>
              <a:buFont typeface="Wingdings" panose="05000000000000000000" pitchFamily="2" charset="2"/>
              <a:buChar char="Ø"/>
            </a:pPr>
            <a:r>
              <a:rPr lang="mk-MK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да биде во интеракција, да ја сподели, да ја објави или модифицира содржината или информацијата на интернет;</a:t>
            </a:r>
          </a:p>
          <a:p>
            <a:pPr marL="457200" indent="-457200">
              <a:lnSpc>
                <a:spcPct val="80000"/>
              </a:lnSpc>
              <a:spcBef>
                <a:spcPts val="350"/>
              </a:spcBef>
              <a:buClr>
                <a:srgbClr val="C300E6"/>
              </a:buClr>
              <a:buFont typeface="Wingdings" panose="05000000000000000000" pitchFamily="2" charset="2"/>
              <a:buChar char="Ø"/>
            </a:pPr>
            <a:r>
              <a:rPr lang="mk-MK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колаборативно пишување и колаборативно учење (соработка при пишување и учење</a:t>
            </a:r>
            <a:r>
              <a:rPr lang="mk-MK" alt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).</a:t>
            </a:r>
            <a:endParaRPr lang="en-US" altLang="en-US" sz="28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350"/>
              </a:spcBef>
              <a:buClr>
                <a:srgbClr val="C300E6"/>
              </a:buClr>
            </a:pPr>
            <a:endParaRPr lang="en-US" altLang="en-US" sz="28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u="sng" dirty="0">
                <a:hlinkClick r:id="rId3"/>
              </a:rPr>
              <a:t>http://storage.eun.org/resources/upload/142/20170728_113620190_142_te@ch.pdf</a:t>
            </a:r>
            <a:endParaRPr lang="en-US" dirty="0"/>
          </a:p>
          <a:p>
            <a:r>
              <a:rPr lang="en-US" u="sng" dirty="0">
                <a:hlinkClick r:id="rId4"/>
              </a:rPr>
              <a:t>http://www.irresistible-project.eu/data_storage/resources/IRRESISTIBLE_Web20_App_Guide_2014.pdf</a:t>
            </a:r>
            <a:endParaRPr lang="en-US" dirty="0"/>
          </a:p>
          <a:p>
            <a:pPr marL="457200" indent="-457200">
              <a:lnSpc>
                <a:spcPct val="80000"/>
              </a:lnSpc>
              <a:spcBef>
                <a:spcPts val="350"/>
              </a:spcBef>
              <a:buClr>
                <a:srgbClr val="C300E6"/>
              </a:buClr>
              <a:buFont typeface="Wingdings" panose="05000000000000000000" pitchFamily="2" charset="2"/>
              <a:buChar char="Ø"/>
            </a:pPr>
            <a:endParaRPr lang="mk-MK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80000"/>
              </a:lnSpc>
              <a:spcBef>
                <a:spcPts val="350"/>
              </a:spcBef>
              <a:buFont typeface="Wingdings" panose="05000000000000000000" pitchFamily="2" charset="2"/>
              <a:buChar char="Ø"/>
            </a:pPr>
            <a:endParaRPr lang="mk-MK" altLang="en-US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49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5371" y="609600"/>
            <a:ext cx="79683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k-MK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Целта на претставувањето на 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Web 2.0</a:t>
            </a:r>
            <a:r>
              <a:rPr lang="mk-MK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во наставата е да се воспостави комуникација меѓу насавниците и учениците, како и комуникација меѓу самите ученици преку мноштво од медиуми и технологии.</a:t>
            </a:r>
          </a:p>
        </p:txBody>
      </p:sp>
      <p:sp>
        <p:nvSpPr>
          <p:cNvPr id="3" name="Rectangle 2"/>
          <p:cNvSpPr/>
          <p:nvPr/>
        </p:nvSpPr>
        <p:spPr>
          <a:xfrm>
            <a:off x="885370" y="2425482"/>
            <a:ext cx="7968343" cy="3795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350"/>
              </a:spcBef>
              <a:buClrTx/>
            </a:pPr>
            <a:r>
              <a:rPr lang="mk-MK" altLang="en-US" sz="2800" u="sng" dirty="0">
                <a:solidFill>
                  <a:srgbClr val="002060"/>
                </a:solidFill>
                <a:cs typeface="Arial" panose="020B0604020202020204" pitchFamily="34" charset="0"/>
              </a:rPr>
              <a:t>Крактеристики на </a:t>
            </a:r>
            <a:r>
              <a:rPr lang="en-US" altLang="en-US" sz="2800" u="sng" dirty="0">
                <a:solidFill>
                  <a:srgbClr val="002060"/>
                </a:solidFill>
                <a:cs typeface="Arial" panose="020B0604020202020204" pitchFamily="34" charset="0"/>
              </a:rPr>
              <a:t>Web 2.0</a:t>
            </a:r>
            <a:r>
              <a:rPr lang="mk-MK" altLang="en-US" sz="2800" u="sng" dirty="0">
                <a:solidFill>
                  <a:srgbClr val="002060"/>
                </a:solidFill>
                <a:cs typeface="Arial" panose="020B0604020202020204" pitchFamily="34" charset="0"/>
              </a:rPr>
              <a:t> алатките:</a:t>
            </a:r>
          </a:p>
          <a:p>
            <a:pPr marL="457200" indent="-457200">
              <a:lnSpc>
                <a:spcPct val="80000"/>
              </a:lnSpc>
              <a:spcBef>
                <a:spcPts val="350"/>
              </a:spcBef>
              <a:buClr>
                <a:srgbClr val="0120BD"/>
              </a:buClr>
              <a:buFont typeface="Wingdings" panose="05000000000000000000" pitchFamily="2" charset="2"/>
              <a:buChar char="Ø"/>
            </a:pPr>
            <a:r>
              <a:rPr lang="mk-MK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бесплатни се;</a:t>
            </a:r>
          </a:p>
          <a:p>
            <a:pPr marL="457200" indent="-457200">
              <a:lnSpc>
                <a:spcPct val="80000"/>
              </a:lnSpc>
              <a:spcBef>
                <a:spcPts val="350"/>
              </a:spcBef>
              <a:buClr>
                <a:srgbClr val="0120BD"/>
              </a:buClr>
              <a:buFont typeface="Wingdings" panose="05000000000000000000" pitchFamily="2" charset="2"/>
              <a:buChar char="Ø"/>
            </a:pPr>
            <a:r>
              <a:rPr lang="mk-MK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достапни се;</a:t>
            </a:r>
          </a:p>
          <a:p>
            <a:pPr marL="457200" indent="-457200">
              <a:lnSpc>
                <a:spcPct val="80000"/>
              </a:lnSpc>
              <a:spcBef>
                <a:spcPts val="350"/>
              </a:spcBef>
              <a:buClr>
                <a:srgbClr val="0120BD"/>
              </a:buClr>
              <a:buFont typeface="Wingdings" panose="05000000000000000000" pitchFamily="2" charset="2"/>
              <a:buChar char="Ø"/>
            </a:pPr>
            <a:r>
              <a:rPr lang="mk-MK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не бараат инсталација или посебни барања во однос на компјутерот на корисникот;</a:t>
            </a:r>
          </a:p>
          <a:p>
            <a:pPr marL="457200" indent="-457200">
              <a:lnSpc>
                <a:spcPct val="80000"/>
              </a:lnSpc>
              <a:spcBef>
                <a:spcPts val="350"/>
              </a:spcBef>
              <a:buClr>
                <a:srgbClr val="0120BD"/>
              </a:buClr>
              <a:buFont typeface="Wingdings" panose="05000000000000000000" pitchFamily="2" charset="2"/>
              <a:buChar char="Ø"/>
            </a:pPr>
            <a:r>
              <a:rPr lang="mk-MK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дизајнирани се за обичните корисници на компјутери кои не поседуваат специјални ИТ вештини;</a:t>
            </a:r>
          </a:p>
          <a:p>
            <a:pPr marL="457200" indent="-457200">
              <a:lnSpc>
                <a:spcPct val="80000"/>
              </a:lnSpc>
              <a:spcBef>
                <a:spcPts val="350"/>
              </a:spcBef>
              <a:buClr>
                <a:srgbClr val="0120BD"/>
              </a:buClr>
              <a:buFont typeface="Wingdings" panose="05000000000000000000" pitchFamily="2" charset="2"/>
              <a:buChar char="Ø"/>
            </a:pPr>
            <a:r>
              <a:rPr lang="mk-MK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поддржуваат интеракција меѓу корисникот и содржината и меѓу самите корисници</a:t>
            </a:r>
            <a:r>
              <a:rPr lang="mk-MK" altLang="en-US" sz="2800" dirty="0">
                <a:solidFill>
                  <a:srgbClr val="0120BD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901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4653" y="181820"/>
            <a:ext cx="4751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mk-MK" altLang="en-US" sz="3600" b="1" dirty="0">
                <a:solidFill>
                  <a:srgbClr val="002060"/>
                </a:solidFill>
              </a:rPr>
              <a:t>Колаборативни алатки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7721" y="1043585"/>
            <a:ext cx="73732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Edmodo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mk-MK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претставува платформа која наставниците и учениците можат</a:t>
            </a:r>
          </a:p>
          <a:p>
            <a:r>
              <a:rPr lang="mk-MK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ја користат за да си испраќаат меѓусебно белешки, линкови, фајлови, задачи , настани. Наставниците се логираат и формираат свој профил, а потоа формираат групи. ( одделенија) Учениците се логираат без да се најавуваат користејќи свој уникатен код за логирање. 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37" y="4275305"/>
            <a:ext cx="2415092" cy="196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715419" y="549548"/>
            <a:ext cx="5196114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80808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mk-MK" altLang="en-US" sz="3200" b="1" dirty="0">
                <a:solidFill>
                  <a:srgbClr val="002060"/>
                </a:solidFill>
              </a:rPr>
              <a:t>Алатки </a:t>
            </a:r>
            <a:r>
              <a:rPr lang="mk-MK" altLang="en-US" sz="3200" b="1" dirty="0" smtClean="0">
                <a:solidFill>
                  <a:srgbClr val="002060"/>
                </a:solidFill>
              </a:rPr>
              <a:t>за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mk-MK" altLang="en-US" sz="3200" b="1" dirty="0" smtClean="0">
                <a:solidFill>
                  <a:srgbClr val="002060"/>
                </a:solidFill>
              </a:rPr>
              <a:t>презентирање</a:t>
            </a:r>
            <a:endParaRPr lang="mk-MK" alt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7244" y="1598023"/>
            <a:ext cx="875675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Ова е </a:t>
            </a:r>
            <a:r>
              <a:rPr lang="mk-MK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интерактивна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алатка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презентација.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Текстот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сликите, видеата и другите елементи се 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распоредени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работната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површина, 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помош на зумирање и анимација се создава 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необична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презентација.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Алатката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бесплатна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mk-MK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k-MK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Единствен недостаток е дека со бесплатната 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k-MK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верзија за користење,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Prezi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презентацијата може 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се </a:t>
            </a:r>
            <a:r>
              <a:rPr lang="mk-MK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„гледа“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само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line.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33" y="482150"/>
            <a:ext cx="2424747" cy="84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0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75" y="261034"/>
            <a:ext cx="6755908" cy="504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262" y="977265"/>
            <a:ext cx="4734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mk-MK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Мултимедијални </a:t>
            </a:r>
            <a:r>
              <a:rPr lang="mk-MK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постери</a:t>
            </a:r>
            <a:endParaRPr lang="mk-MK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262" y="1754505"/>
            <a:ext cx="871728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Glogster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k-MK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алатка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за создавање мултимедијален постер која вклучува: - текстуални, визуелни (слики), аудио, хиперлинкови и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анимации.Glogster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има цела заедница на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корисници.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Со оглед на едноставноста и достапноста на алатките за постер, ова е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една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од најпристапните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алатки.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Постери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исто така, можат да бидат креирани од страна на учениците (имате можност да создавате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одделенија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во рамките на вашата сметка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Имајте на ум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дека бесплатната верзија трае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30 дена, по што останува основната верзија која нема толку многу функции или споделување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edu.glogster.com/glog/plakat-zaedukonferencija/28l5jcmn4mg</a:t>
            </a:r>
            <a:endParaRPr lang="mk-MK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78" y="341292"/>
            <a:ext cx="3963167" cy="76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4343" y="508000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9062" y="3614906"/>
            <a:ext cx="7264400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k-MK" sz="2400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mk-MK" sz="24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mk-MK" sz="2400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padlet.com/blaze_nikoloski/tco56no3ajcz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062" y="1353567"/>
            <a:ext cx="89049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Интерактивен постер кој може да се споделува меѓу </a:t>
            </a:r>
          </a:p>
          <a:p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учениците и секој може да даде свој придонес во </a:t>
            </a:r>
          </a:p>
          <a:p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изработка на постерот. Заради лесниот начин на користење,</a:t>
            </a:r>
          </a:p>
          <a:p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стана многу популарна алатка. </a:t>
            </a:r>
          </a:p>
          <a:p>
            <a:r>
              <a:rPr lang="mk-M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Бара логирање.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968788" y="187217"/>
            <a:ext cx="1723783" cy="1054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46" y="458363"/>
            <a:ext cx="809242" cy="6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3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169"/>
            <a:ext cx="9144000" cy="470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PolicyDirtyBag xmlns="microsoft.office.server.policy.changes">
  <Microsoft.Office.RecordsManagement.PolicyFeatures.Expiration op="Delete"/>
</PolicyDirtyBag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04A80D44CF8E4CA6523EF81EDB643B" ma:contentTypeVersion="45" ma:contentTypeDescription="Create a new document." ma:contentTypeScope="" ma:versionID="32585736bd81ab7687b04990653f11b8">
  <xsd:schema xmlns:xsd="http://www.w3.org/2001/XMLSchema" xmlns:xs="http://www.w3.org/2001/XMLSchema" xmlns:p="http://schemas.microsoft.com/office/2006/metadata/properties" xmlns:ns1="http://schemas.microsoft.com/sharepoint/v3" xmlns:ns2="f71a82e9-6e7c-42e0-9e82-8aeef2368e32" targetNamespace="http://schemas.microsoft.com/office/2006/metadata/properties" ma:root="true" ma:fieldsID="ce0207e53f1f299c44c6f13a1dd38318" ns1:_="" ns2:_="">
    <xsd:import namespace="http://schemas.microsoft.com/sharepoint/v3"/>
    <xsd:import namespace="f71a82e9-6e7c-42e0-9e82-8aeef2368e32"/>
    <xsd:element name="properties">
      <xsd:complexType>
        <xsd:sequence>
          <xsd:element name="documentManagement">
            <xsd:complexType>
              <xsd:all>
                <xsd:element ref="ns2:Update_x0020_Schedule" minOccurs="0"/>
                <xsd:element ref="ns2:Document_x0020_Owner" minOccurs="0"/>
                <xsd:element ref="ns2:Expiration_x0020_Date0" minOccurs="0"/>
                <xsd:element ref="ns2:Link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2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3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1a82e9-6e7c-42e0-9e82-8aeef2368e32" elementFormDefault="qualified">
    <xsd:import namespace="http://schemas.microsoft.com/office/2006/documentManagement/types"/>
    <xsd:import namespace="http://schemas.microsoft.com/office/infopath/2007/PartnerControls"/>
    <xsd:element name="Update_x0020_Schedule" ma:index="8" nillable="true" ma:displayName="Update Schedule" ma:default="Select:" ma:format="Dropdown" ma:internalName="Update_x0020_Schedule">
      <xsd:simpleType>
        <xsd:restriction base="dms:Choice">
          <xsd:enumeration value="Select:"/>
          <xsd:enumeration value="Quarterly"/>
          <xsd:enumeration value="Semi-annual"/>
          <xsd:enumeration value="Annual"/>
        </xsd:restriction>
      </xsd:simpleType>
    </xsd:element>
    <xsd:element name="Document_x0020_Owner" ma:index="9" nillable="true" ma:displayName="Document Owner" ma:list="UserInfo" ma:SharePointGroup="0" ma:internalName="Document_x0020_Owner" ma:showField="EMail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piration_x0020_Date0" ma:index="10" nillable="true" ma:displayName="Expiration Date" ma:format="DateOnly" ma:internalName="Expiration_x0020_Date0">
      <xsd:simpleType>
        <xsd:restriction base="dms:DateTime"/>
      </xsd:simpleType>
    </xsd:element>
    <xsd:element name="Link" ma:index="11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pdate_x0020_Schedule xmlns="f71a82e9-6e7c-42e0-9e82-8aeef2368e32">Annual</Update_x0020_Schedule>
    <Expiration_x0020_Date0 xmlns="f71a82e9-6e7c-42e0-9e82-8aeef2368e32">2014-01-07T08:00:00+00:00</Expiration_x0020_Date0>
    <Document_x0020_Owner xmlns="f71a82e9-6e7c-42e0-9e82-8aeef2368e32">
      <UserInfo>
        <DisplayName>Parikh, Jyoti N</DisplayName>
        <AccountId>21</AccountId>
        <AccountType/>
      </UserInfo>
    </Document_x0020_Owner>
    <Link xmlns="f71a82e9-6e7c-42e0-9e82-8aeef2368e32">
      <Url xsi:nil="true"/>
      <Description xsi:nil="true"/>
    </Link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31080F7-1CAE-4267-B58C-51C414AD59EA}">
  <ds:schemaRefs>
    <ds:schemaRef ds:uri="microsoft.office.server.policy.changes"/>
  </ds:schemaRefs>
</ds:datastoreItem>
</file>

<file path=customXml/itemProps2.xml><?xml version="1.0" encoding="utf-8"?>
<ds:datastoreItem xmlns:ds="http://schemas.openxmlformats.org/officeDocument/2006/customXml" ds:itemID="{5F022738-F492-4B85-B63E-2E16042E08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1EBD37-B39F-4123-BE21-D58D3621F1E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4D287433-EA0C-4F36-9535-9D4F35EC5A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71a82e9-6e7c-42e0-9e82-8aeef2368e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4A2721DF-2BB7-4C2B-8CBA-FA83B9C9AC70}">
  <ds:schemaRefs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f71a82e9-6e7c-42e0-9e82-8aeef2368e32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12-545_Education-PPT-template_r00.potx</Template>
  <TotalTime>5050</TotalTime>
  <Words>623</Words>
  <Application>Microsoft Office PowerPoint</Application>
  <PresentationFormat>On-screen Show (4:3)</PresentationFormat>
  <Paragraphs>78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Microsoft YaHei</vt:lpstr>
      <vt:lpstr>SimSun</vt:lpstr>
      <vt:lpstr>Arial</vt:lpstr>
      <vt:lpstr>Arial Bold</vt:lpstr>
      <vt:lpstr>Calibri</vt:lpstr>
      <vt:lpstr>Microsoft Sans Serif</vt:lpstr>
      <vt:lpstr>MS Mincho</vt:lpstr>
      <vt:lpstr>Times New Roman</vt:lpstr>
      <vt:lpstr>Wingdings</vt:lpstr>
      <vt:lpstr>ヒラギノ角ゴ ProN W3</vt:lpstr>
      <vt:lpstr>Default</vt:lpstr>
      <vt:lpstr>Title1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Editable Intel® Education powerpoint template</dc:title>
  <dc:creator>Bibi</dc:creator>
  <cp:lastModifiedBy>User</cp:lastModifiedBy>
  <cp:revision>449</cp:revision>
  <cp:lastPrinted>2012-12-19T19:03:25Z</cp:lastPrinted>
  <dcterms:created xsi:type="dcterms:W3CDTF">2011-09-21T21:32:16Z</dcterms:created>
  <dcterms:modified xsi:type="dcterms:W3CDTF">2020-10-23T20:57:22Z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0x0101007404A80D44CF8E4CA6523EF81EDB643B</vt:lpwstr>
  </property>
  <property fmtid="{D5CDD505-2E9C-101B-9397-08002B2CF9AE}" pid="3" name="ItemRetentionFormula">
    <vt:lpwstr/>
  </property>
  <property fmtid="{D5CDD505-2E9C-101B-9397-08002B2CF9AE}" pid="4" name="_dlc_policyId">
    <vt:lpwstr/>
  </property>
  <property fmtid="{D5CDD505-2E9C-101B-9397-08002B2CF9AE}" pid="5" name="_dlc_DocIdItemGuid">
    <vt:lpwstr>ae7fac2a-9446-419c-a5c3-e772b28455d3</vt:lpwstr>
  </property>
  <property fmtid="{D5CDD505-2E9C-101B-9397-08002B2CF9AE}" pid="6" name="_dlc_DocId">
    <vt:lpwstr>4E32A3N3VKVZ-5-569</vt:lpwstr>
  </property>
  <property fmtid="{D5CDD505-2E9C-101B-9397-08002B2CF9AE}" pid="7" name="_dlc_DocIdUrl">
    <vt:lpwstr>https://sharepoint.amr.ith.intel.com/sites/MrktToolkit/_layouts/DocIdRedir.aspx?ID=4E32A3N3VKVZ-5-569, 4E32A3N3VKVZ-5-569</vt:lpwstr>
  </property>
</Properties>
</file>