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69" r:id="rId2"/>
    <p:sldId id="260" r:id="rId3"/>
    <p:sldId id="261" r:id="rId4"/>
    <p:sldId id="262" r:id="rId5"/>
    <p:sldId id="263" r:id="rId6"/>
    <p:sldId id="264" r:id="rId7"/>
    <p:sldId id="265" r:id="rId8"/>
    <p:sldId id="257" r:id="rId9"/>
    <p:sldId id="258" r:id="rId10"/>
    <p:sldId id="259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CF0BAC2-308E-4481-B40A-7DC68BE8F674}">
          <p14:sldIdLst>
            <p14:sldId id="269"/>
            <p14:sldId id="260"/>
            <p14:sldId id="261"/>
            <p14:sldId id="262"/>
            <p14:sldId id="263"/>
            <p14:sldId id="264"/>
            <p14:sldId id="265"/>
            <p14:sldId id="257"/>
            <p14:sldId id="258"/>
            <p14:sldId id="259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5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153622047244095"/>
          <c:y val="0.14378973461650627"/>
          <c:w val="0.71913438320209977"/>
          <c:h val="0.521518560179977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100% Фрош ЕКО</c:v>
                </c:pt>
                <c:pt idx="1">
                  <c:v>50% Фрош ЕКО</c:v>
                </c:pt>
                <c:pt idx="2">
                  <c:v>12,5% Фрош ЕКО </c:v>
                </c:pt>
                <c:pt idx="3">
                  <c:v>100% глос</c:v>
                </c:pt>
                <c:pt idx="4">
                  <c:v>50% глос</c:v>
                </c:pt>
                <c:pt idx="5">
                  <c:v>12,5% глос</c:v>
                </c:pt>
                <c:pt idx="6">
                  <c:v>100% фери</c:v>
                </c:pt>
                <c:pt idx="7">
                  <c:v>50% фери</c:v>
                </c:pt>
                <c:pt idx="8">
                  <c:v>12,5% фери </c:v>
                </c:pt>
                <c:pt idx="9">
                  <c:v>контролна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015754272"/>
        <c:axId val="-1015765152"/>
      </c:barChart>
      <c:catAx>
        <c:axId val="-1015754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015765152"/>
        <c:crosses val="autoZero"/>
        <c:auto val="1"/>
        <c:lblAlgn val="ctr"/>
        <c:lblOffset val="100"/>
        <c:noMultiLvlLbl val="0"/>
      </c:catAx>
      <c:valAx>
        <c:axId val="-1015765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015754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5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2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99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1878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97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22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8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45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4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3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9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1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4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8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29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3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97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743200"/>
            <a:ext cx="8252758" cy="1143001"/>
          </a:xfrm>
        </p:spPr>
        <p:txBody>
          <a:bodyPr/>
          <a:lstStyle/>
          <a:p>
            <a:pPr algn="ctr"/>
            <a:r>
              <a:rPr lang="mk-MK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Истражување според научен метод</a:t>
            </a:r>
            <a:br>
              <a:rPr lang="mk-MK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mk-MK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за натпреварот Народна </a:t>
            </a:r>
            <a:r>
              <a:rPr lang="mk-MK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техника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648200"/>
            <a:ext cx="7414559" cy="1701960"/>
          </a:xfrm>
        </p:spPr>
        <p:txBody>
          <a:bodyPr>
            <a:normAutofit/>
          </a:bodyPr>
          <a:lstStyle/>
          <a:p>
            <a:pPr algn="ctr"/>
            <a:r>
              <a:rPr lang="mk-MK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Дали „зелените“ детергенти </a:t>
            </a:r>
          </a:p>
          <a:p>
            <a:pPr algn="ctr"/>
            <a:r>
              <a:rPr lang="mk-MK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се помалку токсични </a:t>
            </a:r>
          </a:p>
          <a:p>
            <a:pPr algn="ctr"/>
            <a:r>
              <a:rPr lang="mk-MK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од конвенционалните детергенти </a:t>
            </a: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466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457" y="685800"/>
            <a:ext cx="2514600" cy="1143000"/>
          </a:xfrm>
        </p:spPr>
        <p:txBody>
          <a:bodyPr/>
          <a:lstStyle/>
          <a:p>
            <a:r>
              <a:rPr lang="mk-MK" dirty="0" smtClean="0"/>
              <a:t>Заклучок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86431"/>
            <a:ext cx="6887389" cy="1930327"/>
          </a:xfrm>
        </p:spPr>
        <p:txBody>
          <a:bodyPr>
            <a:normAutofit lnSpcReduction="10000"/>
          </a:bodyPr>
          <a:lstStyle/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Од направениот експеримент можеме да кажеме дека не ја  потврдивме хипотезата,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но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можеме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да заклучиме дека кај конвенционалните детергенти смртноста на црвите е поголема. Со овој експеримент докажавме дека детергентот Фрош е Еко-пријателски бидејќи во сите 3 концентрации сите 5 употребени црви преживеаа.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4343401"/>
            <a:ext cx="3809569" cy="22844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651576"/>
            <a:ext cx="2297913" cy="306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67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7010400" cy="1143000"/>
          </a:xfrm>
        </p:spPr>
        <p:txBody>
          <a:bodyPr/>
          <a:lstStyle/>
          <a:p>
            <a:r>
              <a:rPr lang="mk-MK" b="1" dirty="0" smtClean="0"/>
              <a:t>Ви благодарам на вниманието 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971800"/>
            <a:ext cx="44662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Биљана Илиева </a:t>
            </a:r>
          </a:p>
          <a:p>
            <a:r>
              <a:rPr lang="mk-MK" smtClean="0"/>
              <a:t>Наставник по биологија</a:t>
            </a:r>
            <a:endParaRPr lang="mk-MK" dirty="0" smtClean="0"/>
          </a:p>
          <a:p>
            <a:r>
              <a:rPr lang="mk-MK" dirty="0" smtClean="0"/>
              <a:t>ООУ„Св.Климент Охридски“ с.Драчево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00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ln>
                  <a:solidFill>
                    <a:schemeClr val="tx1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Вовед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sz="2000" dirty="0" smtClean="0">
                <a:latin typeface="+mj-lt"/>
              </a:rPr>
              <a:t>Користење на отпадна вода за наводнување на растенијата е еден од примерите на зачувување на животната средина поточно штедење на вода.Отпадната вода е водата добиена со туширање,перење,миење садови и сл. Тоа не го вклучува човечкиот отпад( што се нарекува црна вода и не е безбедно да се употребува за наводнување). Јасно е дека, доколку отпадната вода треба да се користи за огледување на растенија видовите на детергенти треба да бидат еко-пријателски. Со друг збор средствата за миење садови треба да предизвикаат мала или никаква штета врз животната средина.</a:t>
            </a:r>
          </a:p>
          <a:p>
            <a:r>
              <a:rPr lang="mk-MK" sz="2000" dirty="0" smtClean="0">
                <a:latin typeface="+mj-lt"/>
              </a:rPr>
              <a:t>Во овој еко проект, ќе се споредат токсичноста на  „зелените“(оние кои се познати како еколошки) и конвенционалните детергенти за миење садови со мерење на нивните ефекти врз црвите.</a:t>
            </a:r>
          </a:p>
        </p:txBody>
      </p:sp>
    </p:spTree>
    <p:extLst>
      <p:ext uri="{BB962C8B-B14F-4D97-AF65-F5344CB8AC3E}">
        <p14:creationId xmlns:p14="http://schemas.microsoft.com/office/powerpoint/2010/main" val="573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275" y="838200"/>
            <a:ext cx="1592590" cy="957927"/>
          </a:xfrm>
        </p:spPr>
        <p:txBody>
          <a:bodyPr/>
          <a:lstStyle/>
          <a:p>
            <a:r>
              <a:rPr lang="mk-MK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Цел </a:t>
            </a:r>
            <a:endParaRPr lang="en-US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6347714" cy="1918982"/>
          </a:xfrm>
        </p:spPr>
        <p:txBody>
          <a:bodyPr>
            <a:normAutofit/>
          </a:bodyPr>
          <a:lstStyle/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Целта на овој проект е да се утврди дали зелените детергенти се побезбедни за животната средина од конвенционалните детергенти</a:t>
            </a:r>
          </a:p>
          <a:p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Во овој проект ќе се спореди токсичноста на „зелените“ и конвенционалните течни детергенти со користење на бели црви како тест организми.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962400"/>
            <a:ext cx="1599299" cy="266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067" y="3990109"/>
            <a:ext cx="1644994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432" y="4003964"/>
            <a:ext cx="1636684" cy="272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84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4876800" cy="1320800"/>
          </a:xfrm>
        </p:spPr>
        <p:txBody>
          <a:bodyPr/>
          <a:lstStyle/>
          <a:p>
            <a:r>
              <a:rPr lang="mk-MK" b="1" dirty="0" smtClean="0"/>
              <a:t>Материјал и опрема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14799" y="2817962"/>
            <a:ext cx="5029201" cy="32018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mk-MK" sz="2400" dirty="0" smtClean="0"/>
              <a:t>голема работна површина,пластични </a:t>
            </a:r>
            <a:r>
              <a:rPr lang="mk-MK" sz="2400" dirty="0" smtClean="0"/>
              <a:t>чаши,маркер, течни детергенти(1 „зелен“ 2конвенционални), пластичен сад,пластични лажички,100мл. цилиндер, проѕирна фолија, еднократен 5сс шприц, бели црви,чепкалка за заби,почва, хартиени крпи, </a:t>
            </a:r>
            <a:r>
              <a:rPr lang="mk-MK" sz="2400" dirty="0" smtClean="0"/>
              <a:t>весник,лаптоп</a:t>
            </a:r>
            <a:r>
              <a:rPr lang="mk-MK" sz="2400" dirty="0" smtClean="0"/>
              <a:t>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817962"/>
            <a:ext cx="1867742" cy="31146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817962"/>
            <a:ext cx="1867743" cy="311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45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"/>
            <a:ext cx="8305800" cy="5973763"/>
          </a:xfrm>
        </p:spPr>
        <p:txBody>
          <a:bodyPr>
            <a:normAutofit lnSpcReduction="10000"/>
          </a:bodyPr>
          <a:lstStyle/>
          <a:p>
            <a:r>
              <a:rPr lang="mk-MK" sz="2600" b="1" dirty="0" smtClean="0">
                <a:solidFill>
                  <a:srgbClr val="C00000"/>
                </a:solidFill>
              </a:rPr>
              <a:t>Изработка на </a:t>
            </a:r>
            <a:r>
              <a:rPr lang="mk-MK" sz="2600" b="1" dirty="0" smtClean="0">
                <a:solidFill>
                  <a:srgbClr val="C00000"/>
                </a:solidFill>
              </a:rPr>
              <a:t>разблажени </a:t>
            </a:r>
            <a:r>
              <a:rPr lang="mk-MK" sz="2600" b="1" dirty="0" smtClean="0">
                <a:solidFill>
                  <a:srgbClr val="C00000"/>
                </a:solidFill>
              </a:rPr>
              <a:t>на </a:t>
            </a:r>
            <a:r>
              <a:rPr lang="mk-MK" sz="2600" b="1" dirty="0" smtClean="0">
                <a:solidFill>
                  <a:srgbClr val="C00000"/>
                </a:solidFill>
              </a:rPr>
              <a:t>детергенти:</a:t>
            </a:r>
            <a:endParaRPr lang="mk-MK" sz="26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Етикета на пластични чаши со името течниот детергент и концентрацијата во проценти : Фери 100%, Фери 50%, Фери 12,5%, Глос 100%, Глос 50%, Глос 12,5%, Фрош ЕКО 100%, Фрош ЕКО 50%, Фрош ЕКО 12,5%.</a:t>
            </a:r>
          </a:p>
          <a:p>
            <a:pPr marL="0" indent="0">
              <a:buNone/>
            </a:pPr>
            <a:endParaRPr lang="mk-MK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k-MK" sz="2800" b="1" dirty="0" smtClean="0">
                <a:solidFill>
                  <a:srgbClr val="C00000"/>
                </a:solidFill>
              </a:rPr>
              <a:t>Анализа на ефектите од детергентите на црви :</a:t>
            </a:r>
          </a:p>
          <a:p>
            <a:pPr marL="0" indent="0">
              <a:buNone/>
            </a:pP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По пет дена, истурете ја содржината на чашите, една по една.</a:t>
            </a:r>
          </a:p>
          <a:p>
            <a:pPr marL="0" indent="0">
              <a:buNone/>
            </a:pP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Извројте колку црви се живи или мртви за секој детергент и разредувај. </a:t>
            </a:r>
          </a:p>
          <a:p>
            <a:pPr marL="0" indent="0">
              <a:buNone/>
            </a:pPr>
            <a:r>
              <a:rPr lang="mk-MK" sz="2800" dirty="0" smtClean="0">
                <a:cs typeface="Arial" panose="020B0604020202020204" pitchFamily="34" charset="0"/>
              </a:rPr>
              <a:t>Забелешка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mk-MK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Сите црви во контролната чаша треба да бидат живи. </a:t>
            </a:r>
          </a:p>
          <a:p>
            <a:r>
              <a:rPr lang="mk-MK" sz="28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Важни забелешки:</a:t>
            </a:r>
          </a:p>
          <a:p>
            <a:pPr marL="0" indent="0">
              <a:buNone/>
            </a:pPr>
            <a:r>
              <a:rPr lang="mk-MK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Контролните црви се оние кои не се изложени на какви било детергенти. Другите црви ке бидат изложени на различни концентрации на детергент</a:t>
            </a:r>
            <a:endParaRPr lang="mk-MK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35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Хипотеза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6347714" cy="106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mk-MK" dirty="0"/>
              <a:t> </a:t>
            </a:r>
            <a:r>
              <a:rPr lang="mk-MK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Црвите кои живеат во почва која е полевана со 100% конвеционален детергент, нема да преживеат 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973" y="3505200"/>
            <a:ext cx="5410200" cy="324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08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b="1" dirty="0" smtClean="0"/>
              <a:t>Метод на работа </a:t>
            </a:r>
            <a:r>
              <a:rPr lang="mk-MK" b="1" dirty="0" smtClean="0"/>
              <a:t/>
            </a:r>
            <a:br>
              <a:rPr lang="mk-MK" b="1" dirty="0" smtClean="0"/>
            </a:br>
            <a:r>
              <a:rPr lang="mk-MK" b="1" dirty="0" smtClean="0"/>
              <a:t>табела 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315185"/>
              </p:ext>
            </p:extLst>
          </p:nvPr>
        </p:nvGraphicFramePr>
        <p:xfrm>
          <a:off x="0" y="2286000"/>
          <a:ext cx="8762996" cy="2880360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796636"/>
                <a:gridCol w="879765"/>
                <a:gridCol w="838200"/>
                <a:gridCol w="723897"/>
                <a:gridCol w="876303"/>
                <a:gridCol w="665015"/>
                <a:gridCol w="796636"/>
                <a:gridCol w="796636"/>
                <a:gridCol w="796636"/>
                <a:gridCol w="796636"/>
                <a:gridCol w="796636"/>
              </a:tblGrid>
              <a:tr h="1589164">
                <a:tc>
                  <a:txBody>
                    <a:bodyPr/>
                    <a:lstStyle/>
                    <a:p>
                      <a:r>
                        <a:rPr lang="mk-MK" dirty="0" smtClean="0"/>
                        <a:t>Вид на детергент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100%</a:t>
                      </a:r>
                    </a:p>
                    <a:p>
                      <a:r>
                        <a:rPr lang="mk-MK" dirty="0" smtClean="0"/>
                        <a:t>Фрош</a:t>
                      </a:r>
                    </a:p>
                    <a:p>
                      <a:r>
                        <a:rPr lang="mk-MK" dirty="0" smtClean="0"/>
                        <a:t>ЕКО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50%</a:t>
                      </a:r>
                    </a:p>
                    <a:p>
                      <a:r>
                        <a:rPr lang="mk-MK" dirty="0" smtClean="0"/>
                        <a:t>Фрош</a:t>
                      </a:r>
                    </a:p>
                    <a:p>
                      <a:r>
                        <a:rPr lang="mk-MK" dirty="0" smtClean="0"/>
                        <a:t>ЕКО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12,5% Фрош</a:t>
                      </a:r>
                      <a:endParaRPr lang="mk-MK" baseline="0" dirty="0" smtClean="0"/>
                    </a:p>
                    <a:p>
                      <a:r>
                        <a:rPr lang="mk-MK" baseline="0" dirty="0" smtClean="0"/>
                        <a:t>ЕКО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100%</a:t>
                      </a:r>
                    </a:p>
                    <a:p>
                      <a:r>
                        <a:rPr lang="mk-MK" dirty="0" smtClean="0"/>
                        <a:t>глос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50% глос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12,5%</a:t>
                      </a:r>
                      <a:r>
                        <a:rPr lang="mk-MK" baseline="0" dirty="0" smtClean="0"/>
                        <a:t> глос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100%</a:t>
                      </a:r>
                    </a:p>
                    <a:p>
                      <a:r>
                        <a:rPr lang="mk-MK" dirty="0" smtClean="0"/>
                        <a:t>Фери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50%</a:t>
                      </a:r>
                    </a:p>
                    <a:p>
                      <a:r>
                        <a:rPr lang="mk-MK" dirty="0" smtClean="0"/>
                        <a:t>фери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12,5% </a:t>
                      </a:r>
                    </a:p>
                    <a:p>
                      <a:r>
                        <a:rPr lang="mk-MK" dirty="0" smtClean="0"/>
                        <a:t>Фери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Контролна </a:t>
                      </a:r>
                      <a:endParaRPr lang="en-US" dirty="0"/>
                    </a:p>
                  </a:txBody>
                  <a:tcPr/>
                </a:tc>
              </a:tr>
              <a:tr h="1291196">
                <a:tc>
                  <a:txBody>
                    <a:bodyPr/>
                    <a:lstStyle/>
                    <a:p>
                      <a:r>
                        <a:rPr lang="mk-MK" dirty="0" smtClean="0"/>
                        <a:t>Број на живи црви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28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Дијаграм 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590423"/>
              </p:ext>
            </p:extLst>
          </p:nvPr>
        </p:nvGraphicFramePr>
        <p:xfrm>
          <a:off x="609600" y="21336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596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А</a:t>
            </a:r>
            <a:r>
              <a:rPr lang="mk-MK" dirty="0" smtClean="0"/>
              <a:t>нализа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Ако ја наблудуваме табелата можеме да видиме дека во сите концетрации на Еко детергентот Фрош црвчињата преживеале. Во чашките каде беа додадени 5мл 100% и 50% глос преживеале по 3 црвчиња,а со 12,5% глос преживеале 4 црвчиња. Во чашката каде беше додадено 100% фери преживеале 2 црвчиња ,а таму каде беа додадено 50%и 12,5% преживеале сите 5 црвчиња.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58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152</TotalTime>
  <Words>553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Истражување според научен метод за натпреварот Народна техника</vt:lpstr>
      <vt:lpstr>Вовед</vt:lpstr>
      <vt:lpstr>Цел </vt:lpstr>
      <vt:lpstr>Материјал и опрема</vt:lpstr>
      <vt:lpstr>PowerPoint Presentation</vt:lpstr>
      <vt:lpstr>Хипотеза</vt:lpstr>
      <vt:lpstr>Метод на работа  табела </vt:lpstr>
      <vt:lpstr>Дијаграм </vt:lpstr>
      <vt:lpstr>Анализа</vt:lpstr>
      <vt:lpstr>Заклучок</vt:lpstr>
      <vt:lpstr>Ви благодарам на вниманието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</dc:creator>
  <cp:lastModifiedBy>Биљана Илиева</cp:lastModifiedBy>
  <cp:revision>17</cp:revision>
  <dcterms:created xsi:type="dcterms:W3CDTF">2006-08-16T00:00:00Z</dcterms:created>
  <dcterms:modified xsi:type="dcterms:W3CDTF">2020-10-30T21:17:36Z</dcterms:modified>
</cp:coreProperties>
</file>