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27F4-9CCC-492B-AA7D-0DBD1AD71C8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A0A82-EC8E-4B25-9EB9-278A39B3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7FCBD-435A-4BC1-AC01-14B569FF664C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8D6313-1CF3-4E1C-A989-058A9C05E78F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272F7-0884-4242-8106-E115904E3F92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5E8AC-6177-4128-929F-F38B96765F14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1E5EA-1137-47E6-9AC1-1894BF643282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B5F0B-8764-4582-82D4-E32C6CE07E95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59A23-EE45-4BD1-80D4-4E754613C322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6264F-E283-4104-9E0D-CCABD480F563}" type="datetime1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A6184-40AF-4326-A5FC-A139306FDF4C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146B4-1A00-43CD-9CDB-A23A3B745860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5565B-D2AC-4E2A-8C14-C4C69092B844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" name="chimes.wav"/>
          </p:stSnd>
        </p:sndAc>
      </p:transition>
    </mc:Choice>
    <mc:Fallback>
      <p:transition spd="slow" advClick="0" advTm="0">
        <p:checker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55A42A-363C-4474-8AB0-E81BF9D0B7AF}" type="datetime1">
              <a:rPr lang="en-US" smtClean="0"/>
              <a:t>10/25/2020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  <p:sndAc>
          <p:stSnd>
            <p:snd r:embed="rId13" name="chimes.wav"/>
          </p:stSnd>
        </p:sndAc>
      </p:transition>
    </mc:Choice>
    <mc:Fallback>
      <p:transition spd="slow" advClick="0" advTm="0">
        <p:checker/>
        <p:sndAc>
          <p:stSnd>
            <p:snd r:embed="rId13" name="chimes.wav"/>
          </p:stSnd>
        </p:sndAc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1600200"/>
            <a:ext cx="818388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ЗДРАВ ЖИВОТ</a:t>
            </a:r>
            <a:br>
              <a:rPr lang="mk-MK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mk-MK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mk-MK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mk-MK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mk-MK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Едукативно-креативна работилница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6350"/>
            <a:ext cx="50292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275"/>
            <a:ext cx="8382000" cy="588475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mk-MK" sz="1800" dirty="0" smtClean="0">
                <a:solidFill>
                  <a:srgbClr val="FF0000"/>
                </a:solidFill>
              </a:rPr>
              <a:t>Насмевки, позитивни мисли, другарување и радување на секој миг.</a:t>
            </a: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6934200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5579950"/>
          </a:xfrm>
        </p:spPr>
        <p:txBody>
          <a:bodyPr>
            <a:normAutofit fontScale="90000"/>
          </a:bodyPr>
          <a:lstStyle/>
          <a:p>
            <a:r>
              <a:rPr lang="mk-MK" sz="2400" dirty="0" smtClean="0">
                <a:solidFill>
                  <a:srgbClr val="7030A0"/>
                </a:solidFill>
              </a:rPr>
              <a:t>                          Завршен дел</a:t>
            </a: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>
                <a:solidFill>
                  <a:srgbClr val="002060"/>
                </a:solidFill>
                <a:latin typeface="Century Gothic"/>
              </a:rPr>
              <a:t>◘ </a:t>
            </a:r>
            <a:r>
              <a:rPr lang="mk-MK" sz="2200" dirty="0" smtClean="0">
                <a:solidFill>
                  <a:srgbClr val="002060"/>
                </a:solidFill>
              </a:rPr>
              <a:t>Подготовка на креативни чинии полни со витамини.</a:t>
            </a:r>
            <a:br>
              <a:rPr lang="mk-MK" sz="2200" dirty="0" smtClean="0">
                <a:solidFill>
                  <a:srgbClr val="002060"/>
                </a:solidFill>
              </a:rPr>
            </a:br>
            <a:r>
              <a:rPr lang="mk-MK" sz="2200" dirty="0">
                <a:solidFill>
                  <a:srgbClr val="002060"/>
                </a:solidFill>
              </a:rPr>
              <a:t/>
            </a:r>
            <a:br>
              <a:rPr lang="mk-MK" sz="2200" dirty="0">
                <a:solidFill>
                  <a:srgbClr val="002060"/>
                </a:solidFill>
              </a:rPr>
            </a:br>
            <a:r>
              <a:rPr lang="mk-MK" sz="2200" dirty="0" smtClean="0">
                <a:solidFill>
                  <a:srgbClr val="002060"/>
                </a:solidFill>
              </a:rPr>
              <a:t>◘ Уживаме во паузата ,заедно, со јадење на овошје или зеленчук и слушање музика.</a:t>
            </a:r>
            <a:br>
              <a:rPr lang="mk-MK" sz="2200" dirty="0" smtClean="0">
                <a:solidFill>
                  <a:srgbClr val="002060"/>
                </a:solidFill>
              </a:rPr>
            </a:br>
            <a:r>
              <a:rPr lang="mk-MK" sz="2200" dirty="0" smtClean="0">
                <a:solidFill>
                  <a:srgbClr val="002060"/>
                </a:solidFill>
              </a:rPr>
              <a:t> </a:t>
            </a:r>
            <a:r>
              <a:rPr lang="mk-MK" sz="2200" dirty="0">
                <a:solidFill>
                  <a:srgbClr val="002060"/>
                </a:solidFill>
              </a:rPr>
              <a:t/>
            </a:r>
            <a:br>
              <a:rPr lang="mk-MK" sz="2200" dirty="0">
                <a:solidFill>
                  <a:srgbClr val="002060"/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3" name="Notched Right Arrow 2"/>
          <p:cNvSpPr/>
          <p:nvPr/>
        </p:nvSpPr>
        <p:spPr>
          <a:xfrm rot="2352040">
            <a:off x="6874496" y="4656435"/>
            <a:ext cx="1530154" cy="8382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94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53400" cy="5876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594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458199" cy="571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001000" cy="5867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503750"/>
          </a:xfrm>
        </p:spPr>
        <p:txBody>
          <a:bodyPr>
            <a:normAutofit fontScale="90000"/>
          </a:bodyPr>
          <a:lstStyle/>
          <a:p>
            <a:r>
              <a:rPr lang="mk-MK" sz="1800" dirty="0" smtClean="0">
                <a:solidFill>
                  <a:srgbClr val="002060"/>
                </a:solidFill>
              </a:rPr>
              <a:t>Додека разговаравме на паузата и се подготвувавме за следниот час, се потсетивме и посакавме што побрзо да се вратиме во нашата училница и да правиме повторно забава со чај, лимон, мед и другарување, за време на големиот одмор.</a:t>
            </a:r>
            <a:br>
              <a:rPr lang="mk-MK" sz="1800" dirty="0" smtClean="0">
                <a:solidFill>
                  <a:srgbClr val="002060"/>
                </a:solidFill>
              </a:rPr>
            </a:br>
            <a:r>
              <a:rPr lang="mk-MK" sz="1800" dirty="0" smtClean="0">
                <a:solidFill>
                  <a:srgbClr val="002060"/>
                </a:solidFill>
              </a:rPr>
              <a:t/>
            </a:r>
            <a:br>
              <a:rPr lang="mk-MK" sz="1800" dirty="0" smtClean="0">
                <a:solidFill>
                  <a:srgbClr val="002060"/>
                </a:solidFill>
              </a:rPr>
            </a:br>
            <a:r>
              <a:rPr lang="mk-MK" sz="1800" dirty="0" smtClean="0">
                <a:solidFill>
                  <a:srgbClr val="002060"/>
                </a:solidFill>
              </a:rPr>
              <a:t/>
            </a:r>
            <a:br>
              <a:rPr lang="mk-MK" sz="1800" dirty="0" smtClean="0">
                <a:solidFill>
                  <a:srgbClr val="002060"/>
                </a:solidFill>
              </a:rPr>
            </a:br>
            <a:r>
              <a:rPr lang="mk-MK" sz="1800" dirty="0">
                <a:solidFill>
                  <a:srgbClr val="002060"/>
                </a:solidFill>
              </a:rPr>
              <a:t/>
            </a:r>
            <a:br>
              <a:rPr lang="mk-MK" sz="1800" dirty="0">
                <a:solidFill>
                  <a:srgbClr val="002060"/>
                </a:solidFill>
              </a:rPr>
            </a:br>
            <a:r>
              <a:rPr lang="mk-MK" sz="1800" dirty="0" smtClean="0">
                <a:solidFill>
                  <a:srgbClr val="002060"/>
                </a:solidFill>
              </a:rPr>
              <a:t/>
            </a:r>
            <a:br>
              <a:rPr lang="mk-MK" sz="1800" dirty="0" smtClean="0">
                <a:solidFill>
                  <a:srgbClr val="002060"/>
                </a:solidFill>
              </a:rPr>
            </a:br>
            <a:r>
              <a:rPr lang="mk-MK" sz="1800" dirty="0">
                <a:solidFill>
                  <a:srgbClr val="002060"/>
                </a:solidFill>
              </a:rPr>
              <a:t/>
            </a:r>
            <a:br>
              <a:rPr lang="mk-MK" sz="1800" dirty="0">
                <a:solidFill>
                  <a:srgbClr val="002060"/>
                </a:solidFill>
              </a:rPr>
            </a:br>
            <a:r>
              <a:rPr lang="mk-MK" sz="1800" dirty="0" smtClean="0">
                <a:solidFill>
                  <a:srgbClr val="002060"/>
                </a:solidFill>
              </a:rPr>
              <a:t/>
            </a:r>
            <a:br>
              <a:rPr lang="mk-MK" sz="1800" dirty="0" smtClean="0">
                <a:solidFill>
                  <a:srgbClr val="002060"/>
                </a:solidFill>
              </a:rPr>
            </a:br>
            <a:r>
              <a:rPr lang="mk-MK" sz="2400" dirty="0"/>
              <a:t/>
            </a:r>
            <a:br>
              <a:rPr lang="mk-MK" sz="2400" dirty="0"/>
            </a:b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/>
              <a:t/>
            </a:r>
            <a:br>
              <a:rPr lang="mk-MK" sz="2400" dirty="0"/>
            </a:b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/>
              <a:t/>
            </a:r>
            <a:br>
              <a:rPr lang="mk-MK" sz="2400" dirty="0"/>
            </a:b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/>
              <a:t/>
            </a:r>
            <a:br>
              <a:rPr lang="mk-MK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48600" cy="3581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542755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  </a:t>
            </a:r>
            <a:r>
              <a:rPr lang="mk-MK" sz="2200" dirty="0" smtClean="0">
                <a:solidFill>
                  <a:srgbClr val="FF0000"/>
                </a:solidFill>
              </a:rPr>
              <a:t>Ви благодарам на вниманието.</a:t>
            </a:r>
            <a:br>
              <a:rPr lang="mk-MK" sz="2200" dirty="0" smtClean="0">
                <a:solidFill>
                  <a:srgbClr val="FF0000"/>
                </a:solidFill>
              </a:rPr>
            </a:br>
            <a:r>
              <a:rPr lang="mk-MK" sz="2200" dirty="0">
                <a:solidFill>
                  <a:srgbClr val="FF0000"/>
                </a:solidFill>
              </a:rPr>
              <a:t/>
            </a:r>
            <a:br>
              <a:rPr lang="mk-MK" sz="2200" dirty="0">
                <a:solidFill>
                  <a:srgbClr val="FF0000"/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sz="1800" b="0" dirty="0">
                <a:solidFill>
                  <a:srgbClr val="FF0000"/>
                </a:solidFill>
                <a:effectLst/>
              </a:rPr>
              <a:t>,,Здрав живот,, </a:t>
            </a:r>
            <a:r>
              <a:rPr lang="en-US" sz="1800" b="0" dirty="0">
                <a:solidFill>
                  <a:srgbClr val="FF0000"/>
                </a:solidFill>
                <a:effectLst/>
              </a:rPr>
              <a:t>by </a:t>
            </a:r>
            <a:r>
              <a:rPr lang="mk-MK" sz="1800" b="0" dirty="0">
                <a:solidFill>
                  <a:srgbClr val="FF0000"/>
                </a:solidFill>
                <a:effectLst/>
              </a:rPr>
              <a:t>Маја Георгиева Павловски </a:t>
            </a:r>
            <a:r>
              <a:rPr lang="en-US" sz="1800" b="0" dirty="0">
                <a:solidFill>
                  <a:srgbClr val="FF0000"/>
                </a:solidFill>
                <a:effectLst/>
              </a:rPr>
              <a:t>is licensed under a </a:t>
            </a:r>
            <a:r>
              <a:rPr lang="en-US" sz="1800" b="0" dirty="0">
                <a:solidFill>
                  <a:srgbClr val="FF0000"/>
                </a:solidFill>
                <a:effectLst/>
                <a:hlinkClick r:id="rId3"/>
              </a:rPr>
              <a:t>Creative Commons Attribution 4.0 International License</a:t>
            </a:r>
            <a:r>
              <a:rPr lang="en-US" sz="1800" b="0" dirty="0">
                <a:solidFill>
                  <a:srgbClr val="FF0000"/>
                </a:solidFill>
                <a:effectLst/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676400"/>
            <a:ext cx="72390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  <p:sndAc>
          <p:stSnd>
            <p:snd r:embed="rId2" name="chimes.wav"/>
          </p:stSnd>
        </p:sndAc>
      </p:transition>
    </mc:Choice>
    <mc:Fallback>
      <p:transition spd="slow" advClick="0" advTm="3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4724400"/>
          </a:xfrm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Воведен дел</a:t>
            </a:r>
            <a:br>
              <a:rPr lang="mk-MK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mk-MK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mk-MK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mk-MK" sz="2200" b="0" dirty="0" smtClean="0">
                <a:solidFill>
                  <a:srgbClr val="002060"/>
                </a:solidFill>
                <a:latin typeface="Century Gothic"/>
              </a:rPr>
              <a:t>◘ </a:t>
            </a:r>
            <a:r>
              <a:rPr lang="mk-MK" sz="2200" b="0" dirty="0" smtClean="0">
                <a:solidFill>
                  <a:srgbClr val="002060"/>
                </a:solidFill>
              </a:rPr>
              <a:t>Бура на идеи за ,,Здрав живот,,-учениците на лист</a:t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sz="2200" b="0" dirty="0" smtClean="0">
                <a:solidFill>
                  <a:srgbClr val="002060"/>
                </a:solidFill>
              </a:rPr>
              <a:t> запишуваат се</a:t>
            </a:r>
            <a:r>
              <a:rPr lang="en-US" sz="2200" b="0" dirty="0" smtClean="0">
                <a:solidFill>
                  <a:srgbClr val="002060"/>
                </a:solidFill>
              </a:rPr>
              <a:t>’</a:t>
            </a:r>
            <a:r>
              <a:rPr lang="mk-MK" sz="2200" b="0" dirty="0" smtClean="0">
                <a:solidFill>
                  <a:srgbClr val="002060"/>
                </a:solidFill>
              </a:rPr>
              <a:t> што ги потсетува на здрав живот.</a:t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sz="2200" b="0" dirty="0" smtClean="0">
                <a:solidFill>
                  <a:srgbClr val="002060"/>
                </a:solidFill>
              </a:rPr>
              <a:t/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sz="2200" b="0" dirty="0" smtClean="0">
                <a:solidFill>
                  <a:srgbClr val="002060"/>
                </a:solidFill>
              </a:rPr>
              <a:t/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sz="2200" b="0" dirty="0" smtClean="0">
                <a:solidFill>
                  <a:srgbClr val="002060"/>
                </a:solidFill>
              </a:rPr>
              <a:t/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sz="2200" b="0" dirty="0" smtClean="0">
                <a:solidFill>
                  <a:srgbClr val="002060"/>
                </a:solidFill>
                <a:latin typeface="Century Gothic"/>
              </a:rPr>
              <a:t>◘ </a:t>
            </a:r>
            <a:r>
              <a:rPr lang="mk-MK" sz="2200" b="0" dirty="0" smtClean="0">
                <a:solidFill>
                  <a:srgbClr val="002060"/>
                </a:solidFill>
              </a:rPr>
              <a:t>Презентирање на своите одговори.</a:t>
            </a:r>
            <a:br>
              <a:rPr lang="mk-MK" sz="2200" b="0" dirty="0" smtClean="0">
                <a:solidFill>
                  <a:srgbClr val="002060"/>
                </a:solidFill>
              </a:rPr>
            </a:br>
            <a:r>
              <a:rPr lang="mk-MK" b="0" dirty="0">
                <a:solidFill>
                  <a:srgbClr val="002060"/>
                </a:solidFill>
              </a:rPr>
              <a:t/>
            </a:r>
            <a:br>
              <a:rPr lang="mk-MK" b="0" dirty="0">
                <a:solidFill>
                  <a:srgbClr val="002060"/>
                </a:solidFill>
              </a:rPr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9526521">
            <a:off x="7633479" y="4694002"/>
            <a:ext cx="7620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33400"/>
            <a:ext cx="8183880" cy="55117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2057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</a:rPr>
              <a:t>Здрава храна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628775"/>
            <a:ext cx="2057400" cy="19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Овошје и зеленчук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0" y="3810000"/>
            <a:ext cx="1981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Пиење многу вода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638800" y="4191000"/>
            <a:ext cx="1828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Редовно миење раце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838200"/>
            <a:ext cx="2057400" cy="177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Пиење цедени сокови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838200"/>
            <a:ext cx="8183880" cy="5206908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2724150" cy="198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Физичка активност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09925" y="3733800"/>
            <a:ext cx="22860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Шетање во природа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486400" y="1219200"/>
            <a:ext cx="2743200" cy="190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/>
              <a:t>Позитивни мисли и насмевки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762000"/>
            <a:ext cx="8183880" cy="5283108"/>
          </a:xfrm>
        </p:spPr>
        <p:txBody>
          <a:bodyPr/>
          <a:lstStyle/>
          <a:p>
            <a:pPr algn="ctr"/>
            <a:endParaRPr lang="mk-MK" b="1" dirty="0" smtClean="0"/>
          </a:p>
          <a:p>
            <a:pPr algn="ctr"/>
            <a:r>
              <a:rPr lang="mk-MK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Главен дел</a:t>
            </a:r>
          </a:p>
          <a:p>
            <a:pPr algn="ctr"/>
            <a:endParaRPr lang="mk-MK" dirty="0" smtClean="0"/>
          </a:p>
          <a:p>
            <a:endParaRPr lang="mk-MK" sz="2000" dirty="0" smtClean="0">
              <a:solidFill>
                <a:srgbClr val="002060"/>
              </a:solidFill>
              <a:latin typeface="Century Gothic"/>
            </a:endParaRPr>
          </a:p>
          <a:p>
            <a:endParaRPr lang="mk-MK" sz="2000" dirty="0">
              <a:solidFill>
                <a:srgbClr val="002060"/>
              </a:solidFill>
              <a:latin typeface="Century Gothic"/>
            </a:endParaRPr>
          </a:p>
          <a:p>
            <a:endParaRPr lang="mk-MK" sz="2000" dirty="0" smtClean="0">
              <a:solidFill>
                <a:srgbClr val="002060"/>
              </a:solidFill>
              <a:latin typeface="Century Gothic"/>
            </a:endParaRPr>
          </a:p>
          <a:p>
            <a:r>
              <a:rPr lang="mk-MK" sz="2000" dirty="0" smtClean="0">
                <a:solidFill>
                  <a:srgbClr val="002060"/>
                </a:solidFill>
                <a:latin typeface="Century Gothic"/>
              </a:rPr>
              <a:t>◘ </a:t>
            </a:r>
            <a:r>
              <a:rPr lang="mk-MK" sz="2000" dirty="0" smtClean="0">
                <a:solidFill>
                  <a:srgbClr val="002060"/>
                </a:solidFill>
              </a:rPr>
              <a:t>Разговор наставник-ученици за дадените одговори и </a:t>
            </a:r>
          </a:p>
          <a:p>
            <a:r>
              <a:rPr lang="mk-MK" sz="2000" dirty="0" smtClean="0">
                <a:solidFill>
                  <a:srgbClr val="002060"/>
                </a:solidFill>
              </a:rPr>
              <a:t>проширување на веќе стекнатите знаења за здрав живот, со посебен акцент за правилниот начин на исхрана кој е значаен во животот, посебно во овој период на вируси и  бактерии.</a:t>
            </a:r>
          </a:p>
          <a:p>
            <a:endParaRPr lang="mk-MK" sz="2000" dirty="0">
              <a:solidFill>
                <a:srgbClr val="00206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14642552">
            <a:off x="7306397" y="4800558"/>
            <a:ext cx="1371600" cy="8382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535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69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За да бидеме здрави треба да имаме правилен начин на исхрана, да сме физички активни и да пиеме многу вода.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769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Правилниот начин на исхрана е значаен за правилен раст и развој и одржување на нормална функција на организамот. 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769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Правилен начин на исхрана подразбира внес на разновидна храна.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4800600"/>
            <a:ext cx="762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Со правилна исхрана имаме повеќе енергија и појак имун систем.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914400"/>
            <a:ext cx="8183880" cy="51307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76962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Со правилен начин на исхрана се овозможува поздрав и поквалитетен живот на секој од нас.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77724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Основа на неопходниот дел на здравиот живот е физичката активност(пешачење, возење велосипед или ролерки).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0074" y="4038600"/>
            <a:ext cx="7781925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Пиењето течности е исто така значајно за нормално функционирање на организамот, особено водата.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5410200"/>
            <a:ext cx="7772400" cy="53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b="1" dirty="0" smtClean="0"/>
              <a:t>Одржување на личната хигиена  е значајно за здрав и квалитетен живот.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19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Уште неколку работи значајни за здрав живот, предложени од учениците.</a:t>
            </a:r>
            <a:br>
              <a:rPr lang="mk-MK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</a:t>
            </a:r>
            <a:r>
              <a:rPr lang="mk-MK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Шетање во природа, дишење чист воздух.</a:t>
            </a:r>
            <a:r>
              <a:rPr lang="mk-MK" sz="18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mk-MK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077808" cy="3733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503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4000">
        <p:checker/>
        <p:sndAc>
          <p:stSnd>
            <p:snd r:embed="rId2" name="chimes.wav"/>
          </p:stSnd>
        </p:sndAc>
      </p:transition>
    </mc:Choice>
    <mc:Fallback>
      <p:transition spd="slow" advClick="0" advTm="4000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275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ЗДРАВ ЖИВОТ    </vt:lpstr>
      <vt:lpstr>                 Воведен дел  ◘ Бура на идеи за ,,Здрав живот,,-учениците на лист  запишуваат се’ што ги потсетува на здрав живот.    ◘ Презентирање на своите одговори.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Уште неколку работи значајни за здрав живот, предложени од учениците.             Шетање во природа, дишење чист воздух.                  </vt:lpstr>
      <vt:lpstr>PowerPoint Presentation</vt:lpstr>
      <vt:lpstr>Насмевки, позитивни мисли, другарување и радување на секој миг.                  </vt:lpstr>
      <vt:lpstr>                          Завршен дел   ◘ Подготовка на креативни чинии полни со витамини.  ◘ Уживаме во паузата ,заедно, со јадење на овошје или зеленчук и слушање музика.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Додека разговаравме на паузата и се подготвувавме за следниот час, се потсетивме и посакавме што побрзо да се вратиме во нашата училница и да правиме повторно забава со чај, лимон, мед и другарување, за време на големиот одмор.              </vt:lpstr>
      <vt:lpstr>  Ви благодарам на вниманието.          ,,Здрав живот,, by Маја Георгиева Павловски is licensed under a Creative Commons Attribution 4.0 International License.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 ЖИВОТ</dc:title>
  <dc:creator>PC</dc:creator>
  <cp:lastModifiedBy>Windows User</cp:lastModifiedBy>
  <cp:revision>9</cp:revision>
  <dcterms:created xsi:type="dcterms:W3CDTF">2006-08-16T00:00:00Z</dcterms:created>
  <dcterms:modified xsi:type="dcterms:W3CDTF">2020-10-25T13:45:30Z</dcterms:modified>
</cp:coreProperties>
</file>